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67" r:id="rId2"/>
    <p:sldId id="268" r:id="rId3"/>
    <p:sldId id="269" r:id="rId4"/>
    <p:sldId id="278" r:id="rId5"/>
    <p:sldId id="258" r:id="rId6"/>
    <p:sldId id="271" r:id="rId7"/>
    <p:sldId id="280" r:id="rId8"/>
    <p:sldId id="260" r:id="rId9"/>
    <p:sldId id="261" r:id="rId10"/>
    <p:sldId id="272" r:id="rId11"/>
    <p:sldId id="270" r:id="rId12"/>
    <p:sldId id="262" r:id="rId13"/>
    <p:sldId id="264" r:id="rId14"/>
    <p:sldId id="263" r:id="rId15"/>
    <p:sldId id="265" r:id="rId16"/>
    <p:sldId id="273" r:id="rId17"/>
    <p:sldId id="275" r:id="rId18"/>
    <p:sldId id="277" r:id="rId19"/>
    <p:sldId id="276" r:id="rId20"/>
    <p:sldId id="266"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CC"/>
    <a:srgbClr val="8294F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0" d="100"/>
          <a:sy n="50" d="100"/>
        </p:scale>
        <p:origin x="-1267" y="-6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09D8B64-EB95-494D-8725-9728C88C376A}" type="datetimeFigureOut">
              <a:rPr lang="en-US" smtClean="0"/>
              <a:pPr/>
              <a:t>5/15/2013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FEB47D7-8731-41B0-8219-7E107FEA2769}"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12EE095-2360-47F9-A169-F22BD529E149}"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FEB47D7-8731-41B0-8219-7E107FEA2769}" type="slidenum">
              <a:rPr lang="en-US" smtClean="0"/>
              <a:pPr/>
              <a:t>14</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9E18D36-45B3-46BD-9402-6A37A0EE1410}" type="datetimeFigureOut">
              <a:rPr lang="en-US" smtClean="0"/>
              <a:pPr/>
              <a:t>5/15/2013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5CAD9EB-8ACB-4596-8DD1-3F65A39895C1}"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9E18D36-45B3-46BD-9402-6A37A0EE1410}" type="datetimeFigureOut">
              <a:rPr lang="en-US" smtClean="0"/>
              <a:pPr/>
              <a:t>5/15/2013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5CAD9EB-8ACB-4596-8DD1-3F65A39895C1}"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E18D36-45B3-46BD-9402-6A37A0EE1410}" type="datetimeFigureOut">
              <a:rPr lang="en-US" smtClean="0"/>
              <a:pPr/>
              <a:t>5/15/2013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5CAD9EB-8ACB-4596-8DD1-3F65A39895C1}"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9E18D36-45B3-46BD-9402-6A37A0EE1410}" type="datetimeFigureOut">
              <a:rPr lang="en-US" smtClean="0"/>
              <a:pPr/>
              <a:t>5/15/2013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5CAD9EB-8ACB-4596-8DD1-3F65A39895C1}"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9E18D36-45B3-46BD-9402-6A37A0EE1410}" type="datetimeFigureOut">
              <a:rPr lang="en-US" smtClean="0"/>
              <a:pPr/>
              <a:t>5/15/2013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5CAD9EB-8ACB-4596-8DD1-3F65A39895C1}"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9E18D36-45B3-46BD-9402-6A37A0EE1410}" type="datetimeFigureOut">
              <a:rPr lang="en-US" smtClean="0"/>
              <a:pPr/>
              <a:t>5/15/2013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5CAD9EB-8ACB-4596-8DD1-3F65A39895C1}"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E18D36-45B3-46BD-9402-6A37A0EE1410}" type="datetimeFigureOut">
              <a:rPr lang="en-US" smtClean="0"/>
              <a:pPr/>
              <a:t>5/15/2013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5CAD9EB-8ACB-4596-8DD1-3F65A39895C1}"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E18D36-45B3-46BD-9402-6A37A0EE1410}" type="datetimeFigureOut">
              <a:rPr lang="en-US" smtClean="0"/>
              <a:pPr/>
              <a:t>5/15/2013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5CAD9EB-8ACB-4596-8DD1-3F65A39895C1}"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E18D36-45B3-46BD-9402-6A37A0EE1410}" type="datetimeFigureOut">
              <a:rPr lang="en-US" smtClean="0"/>
              <a:pPr/>
              <a:t>5/15/2013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5CAD9EB-8ACB-4596-8DD1-3F65A39895C1}"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9E18D36-45B3-46BD-9402-6A37A0EE1410}" type="datetimeFigureOut">
              <a:rPr lang="en-US" smtClean="0"/>
              <a:pPr/>
              <a:t>5/15/2013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5CAD9EB-8ACB-4596-8DD1-3F65A39895C1}"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9E18D36-45B3-46BD-9402-6A37A0EE1410}" type="datetimeFigureOut">
              <a:rPr lang="en-US" smtClean="0"/>
              <a:pPr/>
              <a:t>5/15/2013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5CAD9EB-8ACB-4596-8DD1-3F65A39895C1}"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3D4A8"/>
            </a:gs>
            <a:gs pos="25000">
              <a:srgbClr val="21D6E0"/>
            </a:gs>
            <a:gs pos="75000">
              <a:srgbClr val="0087E6"/>
            </a:gs>
            <a:gs pos="100000">
              <a:srgbClr val="005CBF"/>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E18D36-45B3-46BD-9402-6A37A0EE1410}" type="datetimeFigureOut">
              <a:rPr lang="en-US" smtClean="0"/>
              <a:pPr/>
              <a:t>5/15/2013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CAD9EB-8ACB-4596-8DD1-3F65A39895C1}"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video" Target="file:///C:\Users\K.%20A.M.High%20School\Documents\Volcano.mpg"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lowers-wallpaper-1920x1080-094.jpg"/>
          <p:cNvPicPr>
            <a:picLocks noChangeAspect="1"/>
          </p:cNvPicPr>
          <p:nvPr/>
        </p:nvPicPr>
        <p:blipFill>
          <a:blip r:embed="rId3"/>
          <a:stretch>
            <a:fillRect/>
          </a:stretch>
        </p:blipFill>
        <p:spPr>
          <a:xfrm>
            <a:off x="0" y="0"/>
            <a:ext cx="9144000" cy="6248400"/>
          </a:xfrm>
          <a:prstGeom prst="rect">
            <a:avLst/>
          </a:prstGeom>
        </p:spPr>
      </p:pic>
      <p:sp>
        <p:nvSpPr>
          <p:cNvPr id="5" name="Rectangle 4"/>
          <p:cNvSpPr/>
          <p:nvPr/>
        </p:nvSpPr>
        <p:spPr>
          <a:xfrm>
            <a:off x="100641" y="-624840"/>
            <a:ext cx="8738559" cy="6278642"/>
          </a:xfrm>
          <a:prstGeom prst="rect">
            <a:avLst/>
          </a:prstGeom>
          <a:noFill/>
        </p:spPr>
        <p:txBody>
          <a:bodyPr wrap="square">
            <a:spAutoFit/>
          </a:bodyPr>
          <a:lstStyle/>
          <a:p>
            <a:pPr algn="ctr"/>
            <a:endParaRPr lang="en-US" sz="11500" b="1" dirty="0" smtClean="0">
              <a:solidFill>
                <a:schemeClr val="accent6">
                  <a:lumMod val="75000"/>
                </a:schemeClr>
              </a:solidFill>
              <a:effectLst>
                <a:outerShdw blurRad="38100" dist="38100" dir="2700000" algn="tl">
                  <a:srgbClr val="000000">
                    <a:alpha val="43137"/>
                  </a:srgbClr>
                </a:outerShdw>
              </a:effectLst>
              <a:latin typeface="NikoshLightBAN" pitchFamily="2" charset="0"/>
              <a:cs typeface="NikoshLightBAN" pitchFamily="2" charset="0"/>
            </a:endParaRPr>
          </a:p>
          <a:p>
            <a:pPr algn="ctr"/>
            <a:r>
              <a:rPr lang="en-US" sz="28700" b="1" dirty="0" err="1" smtClean="0">
                <a:solidFill>
                  <a:srgbClr val="C00000"/>
                </a:solidFill>
                <a:latin typeface="NikoshBAN" pitchFamily="2" charset="0"/>
                <a:cs typeface="NikoshBAN" pitchFamily="2" charset="0"/>
              </a:rPr>
              <a:t>শুভেচ্ছা</a:t>
            </a:r>
            <a:endParaRPr lang="en-US" sz="28700" b="1" dirty="0">
              <a:solidFill>
                <a:srgbClr val="C00000"/>
              </a:solidFill>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1300" y="76200"/>
            <a:ext cx="7391400" cy="1446550"/>
          </a:xfrm>
          <a:prstGeom prst="rect">
            <a:avLst/>
          </a:prstGeom>
          <a:noFill/>
        </p:spPr>
        <p:txBody>
          <a:bodyPr wrap="square" rtlCol="0">
            <a:spAutoFit/>
          </a:bodyPr>
          <a:lstStyle/>
          <a:p>
            <a:pPr algn="ctr"/>
            <a:r>
              <a:rPr lang="en-US" sz="8800" b="1" spc="600" dirty="0" smtClean="0">
                <a:solidFill>
                  <a:srgbClr val="FF0000"/>
                </a:solidFill>
                <a:effectLst>
                  <a:outerShdw blurRad="38100" dist="38100" dir="2700000" algn="tl">
                    <a:srgbClr val="000000">
                      <a:alpha val="43137"/>
                    </a:srgbClr>
                  </a:outerShdw>
                </a:effectLst>
                <a:latin typeface="NikoshBAN" pitchFamily="2" charset="0"/>
                <a:cs typeface="NikoshBAN" pitchFamily="2" charset="0"/>
              </a:rPr>
              <a:t>পরিচিতি</a:t>
            </a:r>
            <a:endParaRPr lang="en-US" sz="8800" b="1" spc="600" dirty="0">
              <a:solidFill>
                <a:srgbClr val="FF0000"/>
              </a:solidFill>
              <a:effectLst>
                <a:outerShdw blurRad="38100" dist="38100" dir="2700000" algn="tl">
                  <a:srgbClr val="000000">
                    <a:alpha val="43137"/>
                  </a:srgbClr>
                </a:outerShdw>
              </a:effectLst>
              <a:latin typeface="NikoshBAN" pitchFamily="2" charset="0"/>
              <a:cs typeface="NikoshBAN" pitchFamily="2" charset="0"/>
            </a:endParaRPr>
          </a:p>
        </p:txBody>
      </p:sp>
      <p:sp>
        <p:nvSpPr>
          <p:cNvPr id="3" name="Rectangle 2"/>
          <p:cNvSpPr/>
          <p:nvPr/>
        </p:nvSpPr>
        <p:spPr>
          <a:xfrm>
            <a:off x="-838200" y="6477000"/>
            <a:ext cx="6400800" cy="3908762"/>
          </a:xfrm>
          <a:prstGeom prst="rect">
            <a:avLst/>
          </a:prstGeom>
        </p:spPr>
        <p:txBody>
          <a:bodyPr wrap="square">
            <a:spAutoFit/>
          </a:bodyPr>
          <a:lstStyle/>
          <a:p>
            <a:pPr marL="514350" lvl="0" indent="-514350"/>
            <a:endParaRPr lang="en-US" sz="2400" b="1" dirty="0" smtClean="0">
              <a:solidFill>
                <a:prstClr val="white"/>
              </a:solidFill>
            </a:endParaRPr>
          </a:p>
          <a:p>
            <a:pPr marL="514350" lvl="0" indent="-514350"/>
            <a:endParaRPr lang="en-US" sz="2400" b="1" dirty="0" smtClean="0">
              <a:solidFill>
                <a:prstClr val="white"/>
              </a:solidFill>
            </a:endParaRPr>
          </a:p>
          <a:p>
            <a:pPr marL="514350" lvl="0" indent="-514350"/>
            <a:endParaRPr lang="en-US" sz="2400" b="1" dirty="0" smtClean="0">
              <a:solidFill>
                <a:prstClr val="white"/>
              </a:solidFill>
            </a:endParaRPr>
          </a:p>
          <a:p>
            <a:pPr marL="514350" lvl="0" indent="-514350"/>
            <a:endParaRPr lang="en-US" sz="2400" b="1" dirty="0" smtClean="0">
              <a:solidFill>
                <a:prstClr val="white"/>
              </a:solidFill>
            </a:endParaRPr>
          </a:p>
          <a:p>
            <a:pPr marL="514350" lvl="0" indent="-514350"/>
            <a:endParaRPr lang="en-US" sz="2400" b="1" dirty="0" smtClean="0">
              <a:solidFill>
                <a:prstClr val="white"/>
              </a:solidFill>
            </a:endParaRPr>
          </a:p>
          <a:p>
            <a:pPr marL="514350" lvl="0" indent="-514350"/>
            <a:endParaRPr lang="en-US" sz="2400" b="1" dirty="0" smtClean="0">
              <a:solidFill>
                <a:prstClr val="white"/>
              </a:solidFill>
            </a:endParaRPr>
          </a:p>
          <a:p>
            <a:pPr marL="514350" lvl="0" indent="-514350"/>
            <a:endParaRPr lang="en-US" sz="2400" b="1" dirty="0" smtClean="0">
              <a:solidFill>
                <a:prstClr val="white"/>
              </a:solidFill>
            </a:endParaRPr>
          </a:p>
          <a:p>
            <a:pPr marL="514350" lvl="0" indent="-514350"/>
            <a:endParaRPr lang="en-US" sz="2400" b="1" dirty="0" smtClean="0">
              <a:solidFill>
                <a:prstClr val="white"/>
              </a:solidFill>
            </a:endParaRPr>
          </a:p>
          <a:p>
            <a:pPr marL="514350" lvl="0" indent="-514350"/>
            <a:endParaRPr lang="en-US" sz="2400" b="1" dirty="0" smtClean="0">
              <a:solidFill>
                <a:prstClr val="white"/>
              </a:solidFill>
            </a:endParaRPr>
          </a:p>
          <a:p>
            <a:pPr marL="514350" lvl="0" indent="-514350"/>
            <a:endParaRPr lang="en-US" sz="3200" b="1" dirty="0">
              <a:solidFill>
                <a:prstClr val="white"/>
              </a:solidFill>
            </a:endParaRPr>
          </a:p>
        </p:txBody>
      </p:sp>
      <p:pic>
        <p:nvPicPr>
          <p:cNvPr id="1026" name="Picture 2" descr="G:\S.M. Golam Ambia.jpg"/>
          <p:cNvPicPr>
            <a:picLocks noChangeAspect="1" noChangeArrowheads="1"/>
          </p:cNvPicPr>
          <p:nvPr/>
        </p:nvPicPr>
        <p:blipFill>
          <a:blip r:embed="rId2"/>
          <a:srcRect/>
          <a:stretch>
            <a:fillRect/>
          </a:stretch>
        </p:blipFill>
        <p:spPr bwMode="auto">
          <a:xfrm>
            <a:off x="6761030" y="1752600"/>
            <a:ext cx="2154370" cy="2590800"/>
          </a:xfrm>
          <a:prstGeom prst="rect">
            <a:avLst/>
          </a:prstGeom>
          <a:noFill/>
        </p:spPr>
      </p:pic>
      <p:sp>
        <p:nvSpPr>
          <p:cNvPr id="6" name="TextBox 5"/>
          <p:cNvSpPr txBox="1"/>
          <p:nvPr/>
        </p:nvSpPr>
        <p:spPr>
          <a:xfrm>
            <a:off x="0" y="1542687"/>
            <a:ext cx="8610600" cy="4832092"/>
          </a:xfrm>
          <a:prstGeom prst="rect">
            <a:avLst/>
          </a:prstGeom>
          <a:noFill/>
        </p:spPr>
        <p:txBody>
          <a:bodyPr wrap="square" rtlCol="0">
            <a:spAutoFit/>
          </a:bodyPr>
          <a:lstStyle/>
          <a:p>
            <a:pPr marL="514350" lvl="0" indent="-514350">
              <a:buFont typeface="Wingdings" pitchFamily="2" charset="2"/>
              <a:buChar char="q"/>
            </a:pPr>
            <a:r>
              <a:rPr lang="en-US" sz="6000" b="1" dirty="0" smtClean="0">
                <a:latin typeface="NikoshBAN" pitchFamily="2" charset="0"/>
                <a:cs typeface="NikoshBAN" pitchFamily="2" charset="0"/>
              </a:rPr>
              <a:t>এস.এম. গোলাম আম্বিয়া</a:t>
            </a:r>
          </a:p>
          <a:p>
            <a:pPr marL="514350" lvl="0" indent="-514350"/>
            <a:r>
              <a:rPr lang="en-US" sz="4400" b="1" dirty="0" smtClean="0">
                <a:solidFill>
                  <a:srgbClr val="C00000"/>
                </a:solidFill>
                <a:latin typeface="NikoshBAN" pitchFamily="2" charset="0"/>
                <a:cs typeface="NikoshBAN" pitchFamily="2" charset="0"/>
              </a:rPr>
              <a:t>	</a:t>
            </a:r>
            <a:r>
              <a:rPr lang="en-US" sz="4400" b="1" dirty="0" smtClean="0">
                <a:solidFill>
                  <a:schemeClr val="accent6">
                    <a:lumMod val="50000"/>
                  </a:schemeClr>
                </a:solidFill>
                <a:latin typeface="NikoshBAN" pitchFamily="2" charset="0"/>
                <a:cs typeface="NikoshBAN" pitchFamily="2" charset="0"/>
              </a:rPr>
              <a:t>সহকারী শিক্ষক (কম্পিউটার)</a:t>
            </a:r>
          </a:p>
          <a:p>
            <a:pPr marL="514350" lvl="0" indent="-514350"/>
            <a:r>
              <a:rPr lang="en-US" sz="4400" b="1" dirty="0" smtClean="0">
                <a:solidFill>
                  <a:schemeClr val="accent6">
                    <a:lumMod val="50000"/>
                  </a:schemeClr>
                </a:solidFill>
                <a:latin typeface="NikoshBAN" pitchFamily="2" charset="0"/>
                <a:cs typeface="NikoshBAN" pitchFamily="2" charset="0"/>
              </a:rPr>
              <a:t>	খন্দকার আব্দুল মজিদ উচ্চ বিদ্যালয়</a:t>
            </a:r>
          </a:p>
          <a:p>
            <a:pPr marL="514350" lvl="0" indent="-514350"/>
            <a:r>
              <a:rPr lang="en-US" sz="4400" b="1" dirty="0" smtClean="0">
                <a:solidFill>
                  <a:schemeClr val="accent6">
                    <a:lumMod val="50000"/>
                  </a:schemeClr>
                </a:solidFill>
                <a:latin typeface="NikoshBAN" pitchFamily="2" charset="0"/>
                <a:cs typeface="NikoshBAN" pitchFamily="2" charset="0"/>
              </a:rPr>
              <a:t>	উল্লাপাড়া আর.এস, সিরাজগঞ্জ।</a:t>
            </a:r>
          </a:p>
          <a:p>
            <a:pPr marL="514350" lvl="0" indent="-514350"/>
            <a:r>
              <a:rPr lang="en-US" sz="4400" b="1" dirty="0" smtClean="0">
                <a:solidFill>
                  <a:schemeClr val="accent6">
                    <a:lumMod val="50000"/>
                  </a:schemeClr>
                </a:solidFill>
              </a:rPr>
              <a:t>	</a:t>
            </a:r>
            <a:r>
              <a:rPr lang="en-US" sz="4400" b="1" dirty="0" smtClean="0">
                <a:solidFill>
                  <a:schemeClr val="accent6">
                    <a:lumMod val="50000"/>
                  </a:schemeClr>
                </a:solidFill>
                <a:latin typeface="NikoshBAN" pitchFamily="2" charset="0"/>
                <a:cs typeface="NikoshBAN" pitchFamily="2" charset="0"/>
              </a:rPr>
              <a:t>মুঠোফোন-</a:t>
            </a:r>
            <a:r>
              <a:rPr lang="en-US" sz="4400" b="1" dirty="0" smtClean="0">
                <a:solidFill>
                  <a:schemeClr val="accent6">
                    <a:lumMod val="50000"/>
                  </a:schemeClr>
                </a:solidFill>
              </a:rPr>
              <a:t> </a:t>
            </a:r>
            <a:r>
              <a:rPr lang="en-US" sz="4000" b="1" dirty="0" smtClean="0">
                <a:solidFill>
                  <a:schemeClr val="accent6">
                    <a:lumMod val="50000"/>
                  </a:schemeClr>
                </a:solidFill>
              </a:rPr>
              <a:t>01750-047889</a:t>
            </a:r>
          </a:p>
          <a:p>
            <a:pPr marL="514350" lvl="0" indent="-514350"/>
            <a:r>
              <a:rPr lang="en-US" sz="4000" b="1" dirty="0" smtClean="0">
                <a:solidFill>
                  <a:srgbClr val="C00000"/>
                </a:solidFill>
              </a:rPr>
              <a:t>	</a:t>
            </a:r>
            <a:r>
              <a:rPr lang="en-US" sz="4000" b="1" dirty="0" smtClean="0">
                <a:solidFill>
                  <a:schemeClr val="accent6">
                    <a:lumMod val="60000"/>
                    <a:lumOff val="40000"/>
                  </a:schemeClr>
                </a:solidFill>
              </a:rPr>
              <a:t>E-mail : smgolamambia@gmail.com</a:t>
            </a:r>
          </a:p>
          <a:p>
            <a:endParaRPr lang="en-US" sz="3200" dirty="0"/>
          </a:p>
        </p:txBody>
      </p:sp>
    </p:spTree>
  </p:cSld>
  <p:clrMapOvr>
    <a:masterClrMapping/>
  </p:clrMapOvr>
  <p:transition spd="slow" advTm="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ppt_w</p:attrName>
                                        </p:attrNameLst>
                                      </p:cBhvr>
                                      <p:tavLst>
                                        <p:tav tm="0">
                                          <p:val>
                                            <p:fltVal val="0"/>
                                          </p:val>
                                        </p:tav>
                                        <p:tav tm="100000">
                                          <p:val>
                                            <p:strVal val="#ppt_w"/>
                                          </p:val>
                                        </p:tav>
                                      </p:tavLst>
                                    </p:anim>
                                    <p:anim calcmode="lin" valueType="num">
                                      <p:cBhvr>
                                        <p:cTn id="8" dur="2000" fill="hold"/>
                                        <p:tgtEl>
                                          <p:spTgt spid="2"/>
                                        </p:tgtEl>
                                        <p:attrNameLst>
                                          <p:attrName>ppt_h</p:attrName>
                                        </p:attrNameLst>
                                      </p:cBhvr>
                                      <p:tavLst>
                                        <p:tav tm="0">
                                          <p:val>
                                            <p:fltVal val="0"/>
                                          </p:val>
                                        </p:tav>
                                        <p:tav tm="100000">
                                          <p:val>
                                            <p:strVal val="#ppt_h"/>
                                          </p:val>
                                        </p:tav>
                                      </p:tavLst>
                                    </p:anim>
                                    <p:anim calcmode="lin" valueType="num">
                                      <p:cBhvr>
                                        <p:cTn id="9" dur="2000" fill="hold"/>
                                        <p:tgtEl>
                                          <p:spTgt spid="2"/>
                                        </p:tgtEl>
                                        <p:attrNameLst>
                                          <p:attrName>style.rotation</p:attrName>
                                        </p:attrNameLst>
                                      </p:cBhvr>
                                      <p:tavLst>
                                        <p:tav tm="0">
                                          <p:val>
                                            <p:fltVal val="360"/>
                                          </p:val>
                                        </p:tav>
                                        <p:tav tm="100000">
                                          <p:val>
                                            <p:fltVal val="0"/>
                                          </p:val>
                                        </p:tav>
                                      </p:tavLst>
                                    </p:anim>
                                    <p:animEffect transition="in" filter="fade">
                                      <p:cBhvr>
                                        <p:cTn id="10" dur="2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55"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3000" fill="hold"/>
                                        <p:tgtEl>
                                          <p:spTgt spid="6"/>
                                        </p:tgtEl>
                                        <p:attrNameLst>
                                          <p:attrName>ppt_w</p:attrName>
                                        </p:attrNameLst>
                                      </p:cBhvr>
                                      <p:tavLst>
                                        <p:tav tm="0">
                                          <p:val>
                                            <p:strVal val="#ppt_w*0.70"/>
                                          </p:val>
                                        </p:tav>
                                        <p:tav tm="100000">
                                          <p:val>
                                            <p:strVal val="#ppt_w"/>
                                          </p:val>
                                        </p:tav>
                                      </p:tavLst>
                                    </p:anim>
                                    <p:anim calcmode="lin" valueType="num">
                                      <p:cBhvr>
                                        <p:cTn id="16" dur="3000" fill="hold"/>
                                        <p:tgtEl>
                                          <p:spTgt spid="6"/>
                                        </p:tgtEl>
                                        <p:attrNameLst>
                                          <p:attrName>ppt_h</p:attrName>
                                        </p:attrNameLst>
                                      </p:cBhvr>
                                      <p:tavLst>
                                        <p:tav tm="0">
                                          <p:val>
                                            <p:strVal val="#ppt_h"/>
                                          </p:val>
                                        </p:tav>
                                        <p:tav tm="100000">
                                          <p:val>
                                            <p:strVal val="#ppt_h"/>
                                          </p:val>
                                        </p:tav>
                                      </p:tavLst>
                                    </p:anim>
                                    <p:animEffect transition="in" filter="fade">
                                      <p:cBhvr>
                                        <p:cTn id="17" dur="3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026"/>
                                        </p:tgtEl>
                                        <p:attrNameLst>
                                          <p:attrName>style.visibility</p:attrName>
                                        </p:attrNameLst>
                                      </p:cBhvr>
                                      <p:to>
                                        <p:strVal val="visible"/>
                                      </p:to>
                                    </p:set>
                                    <p:animEffect transition="in" filter="dissolve">
                                      <p:cBhvr>
                                        <p:cTn id="22" dur="5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1828800"/>
            <a:ext cx="8686800" cy="7663636"/>
          </a:xfrm>
          <a:prstGeom prst="rect">
            <a:avLst/>
          </a:prstGeom>
        </p:spPr>
        <p:txBody>
          <a:bodyPr wrap="square">
            <a:spAutoFit/>
          </a:bodyPr>
          <a:lstStyle/>
          <a:p>
            <a:pPr marL="514350" indent="-514350" algn="ctr"/>
            <a:r>
              <a:rPr lang="en-US" sz="7200" b="1" dirty="0" smtClean="0">
                <a:solidFill>
                  <a:srgbClr val="002060"/>
                </a:solidFill>
                <a:latin typeface="NikoshBAN" pitchFamily="2" charset="0"/>
                <a:cs typeface="NikoshBAN" pitchFamily="2" charset="0"/>
              </a:rPr>
              <a:t>শ্রেণী : দশম</a:t>
            </a:r>
          </a:p>
          <a:p>
            <a:pPr marL="514350" indent="-514350" algn="ctr"/>
            <a:endParaRPr lang="en-US" sz="2000" b="1" dirty="0" smtClean="0">
              <a:latin typeface="NikoshBAN" pitchFamily="2" charset="0"/>
              <a:cs typeface="NikoshBAN" pitchFamily="2" charset="0"/>
            </a:endParaRPr>
          </a:p>
          <a:p>
            <a:pPr marL="514350" indent="-514350" algn="ctr"/>
            <a:endParaRPr lang="en-US" sz="400" b="1" dirty="0" smtClean="0">
              <a:latin typeface="NikoshBAN" pitchFamily="2" charset="0"/>
              <a:cs typeface="NikoshBAN" pitchFamily="2" charset="0"/>
            </a:endParaRPr>
          </a:p>
          <a:p>
            <a:pPr marL="514350" indent="-514350" algn="ctr"/>
            <a:r>
              <a:rPr lang="en-US" sz="8800" b="1" dirty="0" smtClean="0">
                <a:latin typeface="NikoshBAN" pitchFamily="2" charset="0"/>
                <a:cs typeface="NikoshBAN" pitchFamily="2" charset="0"/>
              </a:rPr>
              <a:t>বিষয়</a:t>
            </a:r>
            <a:r>
              <a:rPr lang="en-US" sz="8800" b="1" dirty="0">
                <a:latin typeface="NikoshBAN" pitchFamily="2" charset="0"/>
                <a:cs typeface="NikoshBAN" pitchFamily="2" charset="0"/>
              </a:rPr>
              <a:t>:</a:t>
            </a:r>
            <a:r>
              <a:rPr lang="en-US" sz="8800" b="1" dirty="0" smtClean="0">
                <a:latin typeface="NikoshBAN" pitchFamily="2" charset="0"/>
                <a:cs typeface="NikoshBAN" pitchFamily="2" charset="0"/>
              </a:rPr>
              <a:t> ভূগোল</a:t>
            </a:r>
          </a:p>
          <a:p>
            <a:pPr marL="514350" indent="-514350" algn="ctr"/>
            <a:endParaRPr lang="en-US" sz="2000" b="1" dirty="0" smtClean="0">
              <a:latin typeface="NikoshBAN" pitchFamily="2" charset="0"/>
              <a:cs typeface="NikoshBAN" pitchFamily="2" charset="0"/>
            </a:endParaRPr>
          </a:p>
          <a:p>
            <a:pPr marL="514350" indent="-514350" algn="ctr"/>
            <a:r>
              <a:rPr lang="en-US" sz="4400" b="1" dirty="0" smtClean="0">
                <a:solidFill>
                  <a:srgbClr val="C00000"/>
                </a:solidFill>
                <a:latin typeface="NikoshBAN" pitchFamily="2" charset="0"/>
                <a:cs typeface="NikoshBAN" pitchFamily="2" charset="0"/>
              </a:rPr>
              <a:t>সময়: ৪৫ মিনিট</a:t>
            </a:r>
            <a:endParaRPr lang="en-US" sz="3200" b="1" dirty="0" smtClean="0">
              <a:solidFill>
                <a:srgbClr val="C00000"/>
              </a:solidFill>
              <a:latin typeface="NikoshBAN" pitchFamily="2" charset="0"/>
              <a:cs typeface="NikoshBAN" pitchFamily="2" charset="0"/>
            </a:endParaRPr>
          </a:p>
          <a:p>
            <a:pPr marL="514350" indent="-514350" algn="ctr"/>
            <a:r>
              <a:rPr lang="en-US" sz="3600" b="1" dirty="0" smtClean="0">
                <a:latin typeface="NikoshBAN" pitchFamily="2" charset="0"/>
                <a:cs typeface="NikoshBAN" pitchFamily="2" charset="0"/>
              </a:rPr>
              <a:t>তারিখ- ১৯/০৩/২০১৩ ইং।</a:t>
            </a:r>
          </a:p>
          <a:p>
            <a:pPr marL="514350" lvl="0" indent="-514350"/>
            <a:endParaRPr lang="en-US" sz="4000" b="1" dirty="0" smtClean="0">
              <a:solidFill>
                <a:prstClr val="white"/>
              </a:solidFill>
              <a:latin typeface="NikoshBAN" pitchFamily="2" charset="0"/>
              <a:cs typeface="NikoshBAN" pitchFamily="2" charset="0"/>
            </a:endParaRPr>
          </a:p>
          <a:p>
            <a:pPr marL="514350" lvl="0" indent="-514350"/>
            <a:endParaRPr lang="en-US" sz="4000" b="1" dirty="0" smtClean="0">
              <a:solidFill>
                <a:prstClr val="white"/>
              </a:solidFill>
            </a:endParaRPr>
          </a:p>
          <a:p>
            <a:pPr marL="514350" lvl="0" indent="-514350"/>
            <a:endParaRPr lang="en-US" sz="4000" b="1" dirty="0" smtClean="0">
              <a:solidFill>
                <a:prstClr val="white"/>
              </a:solidFill>
            </a:endParaRPr>
          </a:p>
          <a:p>
            <a:pPr marL="514350" lvl="0" indent="-514350"/>
            <a:endParaRPr lang="en-US" sz="2400" b="1" dirty="0" smtClean="0">
              <a:solidFill>
                <a:prstClr val="white"/>
              </a:solidFill>
            </a:endParaRPr>
          </a:p>
          <a:p>
            <a:pPr marL="514350" lvl="0" indent="-514350"/>
            <a:endParaRPr lang="en-US" sz="2400" b="1" dirty="0" smtClean="0">
              <a:solidFill>
                <a:prstClr val="white"/>
              </a:solidFill>
            </a:endParaRPr>
          </a:p>
          <a:p>
            <a:pPr marL="514350" lvl="0" indent="-514350"/>
            <a:endParaRPr lang="en-US" sz="3200" b="1" dirty="0">
              <a:solidFill>
                <a:prstClr val="white"/>
              </a:solidFill>
            </a:endParaRPr>
          </a:p>
        </p:txBody>
      </p:sp>
      <p:sp>
        <p:nvSpPr>
          <p:cNvPr id="3" name="TextBox 2"/>
          <p:cNvSpPr txBox="1"/>
          <p:nvPr/>
        </p:nvSpPr>
        <p:spPr>
          <a:xfrm>
            <a:off x="685800" y="110825"/>
            <a:ext cx="7924800" cy="1862048"/>
          </a:xfrm>
          <a:prstGeom prst="rect">
            <a:avLst/>
          </a:prstGeom>
          <a:noFill/>
        </p:spPr>
        <p:txBody>
          <a:bodyPr wrap="square" rtlCol="0">
            <a:spAutoFit/>
          </a:bodyPr>
          <a:lstStyle/>
          <a:p>
            <a:pPr algn="ctr"/>
            <a:r>
              <a:rPr lang="en-US" sz="11500" b="1" dirty="0" smtClean="0">
                <a:solidFill>
                  <a:srgbClr val="FF0000"/>
                </a:solidFill>
                <a:latin typeface="NikoshBAN" pitchFamily="2" charset="0"/>
                <a:cs typeface="NikoshBAN" pitchFamily="2" charset="0"/>
              </a:rPr>
              <a:t>পাঠ পরিচিতি</a:t>
            </a:r>
            <a:endParaRPr lang="en-US" sz="11500" b="1" dirty="0">
              <a:solidFill>
                <a:srgbClr val="FF0000"/>
              </a:solidFill>
              <a:latin typeface="NikoshBAN" pitchFamily="2" charset="0"/>
              <a:cs typeface="NikoshBAN" pitchFamily="2"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000" fill="hold"/>
                                        <p:tgtEl>
                                          <p:spTgt spid="3"/>
                                        </p:tgtEl>
                                        <p:attrNameLst>
                                          <p:attrName>ppt_x</p:attrName>
                                        </p:attrNameLst>
                                      </p:cBhvr>
                                      <p:tavLst>
                                        <p:tav tm="0">
                                          <p:val>
                                            <p:strVal val="#ppt_x"/>
                                          </p:val>
                                        </p:tav>
                                        <p:tav tm="100000">
                                          <p:val>
                                            <p:strVal val="#ppt_x"/>
                                          </p:val>
                                        </p:tav>
                                      </p:tavLst>
                                    </p:anim>
                                    <p:anim calcmode="lin" valueType="num">
                                      <p:cBhvr additive="base">
                                        <p:cTn id="8" dur="20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9" presetClass="entr" presetSubtype="0" decel="10000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2000" fill="hold"/>
                                        <p:tgtEl>
                                          <p:spTgt spid="2"/>
                                        </p:tgtEl>
                                        <p:attrNameLst>
                                          <p:attrName>ppt_w</p:attrName>
                                        </p:attrNameLst>
                                      </p:cBhvr>
                                      <p:tavLst>
                                        <p:tav tm="0">
                                          <p:val>
                                            <p:fltVal val="0"/>
                                          </p:val>
                                        </p:tav>
                                        <p:tav tm="100000">
                                          <p:val>
                                            <p:strVal val="#ppt_w"/>
                                          </p:val>
                                        </p:tav>
                                      </p:tavLst>
                                    </p:anim>
                                    <p:anim calcmode="lin" valueType="num">
                                      <p:cBhvr>
                                        <p:cTn id="14" dur="2000" fill="hold"/>
                                        <p:tgtEl>
                                          <p:spTgt spid="2"/>
                                        </p:tgtEl>
                                        <p:attrNameLst>
                                          <p:attrName>ppt_h</p:attrName>
                                        </p:attrNameLst>
                                      </p:cBhvr>
                                      <p:tavLst>
                                        <p:tav tm="0">
                                          <p:val>
                                            <p:fltVal val="0"/>
                                          </p:val>
                                        </p:tav>
                                        <p:tav tm="100000">
                                          <p:val>
                                            <p:strVal val="#ppt_h"/>
                                          </p:val>
                                        </p:tav>
                                      </p:tavLst>
                                    </p:anim>
                                    <p:anim calcmode="lin" valueType="num">
                                      <p:cBhvr>
                                        <p:cTn id="15" dur="2000" fill="hold"/>
                                        <p:tgtEl>
                                          <p:spTgt spid="2"/>
                                        </p:tgtEl>
                                        <p:attrNameLst>
                                          <p:attrName>style.rotation</p:attrName>
                                        </p:attrNameLst>
                                      </p:cBhvr>
                                      <p:tavLst>
                                        <p:tav tm="0">
                                          <p:val>
                                            <p:fltVal val="360"/>
                                          </p:val>
                                        </p:tav>
                                        <p:tav tm="100000">
                                          <p:val>
                                            <p:fltVal val="0"/>
                                          </p:val>
                                        </p:tav>
                                      </p:tavLst>
                                    </p:anim>
                                    <p:animEffect transition="in" filter="fade">
                                      <p:cBhvr>
                                        <p:cTn id="16"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K. A.M.High School\Desktop\Downloaded Picture\akmnewaz_1237501230_2-20tonga-3.650.jpg"/>
          <p:cNvPicPr>
            <a:picLocks noChangeAspect="1" noChangeArrowheads="1"/>
          </p:cNvPicPr>
          <p:nvPr/>
        </p:nvPicPr>
        <p:blipFill>
          <a:blip r:embed="rId2"/>
          <a:srcRect/>
          <a:stretch>
            <a:fillRect/>
          </a:stretch>
        </p:blipFill>
        <p:spPr bwMode="auto">
          <a:xfrm>
            <a:off x="4800600" y="3581400"/>
            <a:ext cx="4038600" cy="2514600"/>
          </a:xfrm>
          <a:prstGeom prst="rect">
            <a:avLst/>
          </a:prstGeom>
          <a:noFill/>
        </p:spPr>
      </p:pic>
      <p:pic>
        <p:nvPicPr>
          <p:cNvPr id="1027" name="Picture 3" descr="C:\Users\K. A.M.High School\Desktop\Downloaded Picture\Volcano-3.jpg"/>
          <p:cNvPicPr>
            <a:picLocks noChangeAspect="1" noChangeArrowheads="1"/>
          </p:cNvPicPr>
          <p:nvPr/>
        </p:nvPicPr>
        <p:blipFill>
          <a:blip r:embed="rId3"/>
          <a:srcRect/>
          <a:stretch>
            <a:fillRect/>
          </a:stretch>
        </p:blipFill>
        <p:spPr bwMode="auto">
          <a:xfrm>
            <a:off x="4800600" y="228600"/>
            <a:ext cx="4038600" cy="2667000"/>
          </a:xfrm>
          <a:prstGeom prst="rect">
            <a:avLst/>
          </a:prstGeom>
          <a:noFill/>
        </p:spPr>
      </p:pic>
      <p:pic>
        <p:nvPicPr>
          <p:cNvPr id="1028" name="Picture 4" descr="C:\Users\K. A.M.High School\Desktop\Downloaded Picture\Lava-1.jpg"/>
          <p:cNvPicPr>
            <a:picLocks noChangeAspect="1" noChangeArrowheads="1"/>
          </p:cNvPicPr>
          <p:nvPr/>
        </p:nvPicPr>
        <p:blipFill>
          <a:blip r:embed="rId4"/>
          <a:srcRect/>
          <a:stretch>
            <a:fillRect/>
          </a:stretch>
        </p:blipFill>
        <p:spPr bwMode="auto">
          <a:xfrm>
            <a:off x="304800" y="3581400"/>
            <a:ext cx="4267200" cy="2514600"/>
          </a:xfrm>
          <a:prstGeom prst="rect">
            <a:avLst/>
          </a:prstGeom>
          <a:noFill/>
        </p:spPr>
      </p:pic>
      <p:pic>
        <p:nvPicPr>
          <p:cNvPr id="1029" name="Picture 5" descr="C:\Users\K. A.M.High School\Desktop\Downloaded Picture\Volcano-4.jpg"/>
          <p:cNvPicPr>
            <a:picLocks noChangeAspect="1" noChangeArrowheads="1"/>
          </p:cNvPicPr>
          <p:nvPr/>
        </p:nvPicPr>
        <p:blipFill>
          <a:blip r:embed="rId5"/>
          <a:srcRect/>
          <a:stretch>
            <a:fillRect/>
          </a:stretch>
        </p:blipFill>
        <p:spPr bwMode="auto">
          <a:xfrm>
            <a:off x="304800" y="228600"/>
            <a:ext cx="4191000" cy="2667000"/>
          </a:xfrm>
          <a:prstGeom prst="rect">
            <a:avLst/>
          </a:prstGeom>
          <a:noFill/>
        </p:spPr>
      </p:pic>
      <p:sp>
        <p:nvSpPr>
          <p:cNvPr id="6" name="TextBox 5"/>
          <p:cNvSpPr txBox="1"/>
          <p:nvPr/>
        </p:nvSpPr>
        <p:spPr>
          <a:xfrm>
            <a:off x="304800" y="2951015"/>
            <a:ext cx="4191000" cy="584775"/>
          </a:xfrm>
          <a:prstGeom prst="rect">
            <a:avLst/>
          </a:prstGeom>
          <a:noFill/>
        </p:spPr>
        <p:txBody>
          <a:bodyPr wrap="square" rtlCol="0">
            <a:spAutoFit/>
          </a:bodyPr>
          <a:lstStyle/>
          <a:p>
            <a:pPr algn="ctr"/>
            <a:r>
              <a:rPr lang="en-US" sz="3200" dirty="0" smtClean="0">
                <a:latin typeface="NikoshBAN" pitchFamily="2" charset="0"/>
                <a:cs typeface="NikoshBAN" pitchFamily="2" charset="0"/>
              </a:rPr>
              <a:t>আগ্নেয়গিরি</a:t>
            </a:r>
            <a:endParaRPr lang="en-US" sz="3200" dirty="0">
              <a:latin typeface="NikoshBAN" pitchFamily="2" charset="0"/>
              <a:cs typeface="NikoshBAN" pitchFamily="2" charset="0"/>
            </a:endParaRPr>
          </a:p>
        </p:txBody>
      </p:sp>
      <p:sp>
        <p:nvSpPr>
          <p:cNvPr id="7" name="TextBox 6"/>
          <p:cNvSpPr txBox="1"/>
          <p:nvPr/>
        </p:nvSpPr>
        <p:spPr>
          <a:xfrm>
            <a:off x="4523515" y="2902525"/>
            <a:ext cx="4572000" cy="584775"/>
          </a:xfrm>
          <a:prstGeom prst="rect">
            <a:avLst/>
          </a:prstGeom>
          <a:noFill/>
        </p:spPr>
        <p:txBody>
          <a:bodyPr wrap="square" rtlCol="0">
            <a:spAutoFit/>
          </a:bodyPr>
          <a:lstStyle/>
          <a:p>
            <a:pPr algn="ctr"/>
            <a:r>
              <a:rPr lang="en-US" sz="3200" dirty="0" smtClean="0">
                <a:latin typeface="NikoshBAN" pitchFamily="2" charset="0"/>
                <a:cs typeface="NikoshBAN" pitchFamily="2" charset="0"/>
              </a:rPr>
              <a:t>আগ্নেয়গিরি হতে লাভা নির্গত হচ্ছে</a:t>
            </a:r>
            <a:endParaRPr lang="en-US" sz="3200" dirty="0">
              <a:latin typeface="NikoshBAN" pitchFamily="2" charset="0"/>
              <a:cs typeface="NikoshBAN" pitchFamily="2" charset="0"/>
            </a:endParaRPr>
          </a:p>
        </p:txBody>
      </p:sp>
      <p:sp>
        <p:nvSpPr>
          <p:cNvPr id="8" name="TextBox 7"/>
          <p:cNvSpPr txBox="1"/>
          <p:nvPr/>
        </p:nvSpPr>
        <p:spPr>
          <a:xfrm>
            <a:off x="228600" y="6190095"/>
            <a:ext cx="4191000" cy="584775"/>
          </a:xfrm>
          <a:prstGeom prst="rect">
            <a:avLst/>
          </a:prstGeom>
          <a:noFill/>
        </p:spPr>
        <p:txBody>
          <a:bodyPr wrap="square" rtlCol="0">
            <a:spAutoFit/>
          </a:bodyPr>
          <a:lstStyle/>
          <a:p>
            <a:pPr algn="ctr"/>
            <a:r>
              <a:rPr lang="en-US" sz="3200" dirty="0" smtClean="0">
                <a:latin typeface="NikoshBAN" pitchFamily="2" charset="0"/>
                <a:cs typeface="NikoshBAN" pitchFamily="2" charset="0"/>
              </a:rPr>
              <a:t>লাভা</a:t>
            </a:r>
            <a:endParaRPr lang="en-US" sz="3200" dirty="0">
              <a:latin typeface="NikoshBAN" pitchFamily="2" charset="0"/>
              <a:cs typeface="NikoshBAN" pitchFamily="2" charset="0"/>
            </a:endParaRPr>
          </a:p>
        </p:txBody>
      </p:sp>
      <p:sp>
        <p:nvSpPr>
          <p:cNvPr id="9" name="TextBox 8"/>
          <p:cNvSpPr txBox="1"/>
          <p:nvPr/>
        </p:nvSpPr>
        <p:spPr>
          <a:xfrm>
            <a:off x="4800600" y="6190095"/>
            <a:ext cx="4191000" cy="584775"/>
          </a:xfrm>
          <a:prstGeom prst="rect">
            <a:avLst/>
          </a:prstGeom>
          <a:noFill/>
        </p:spPr>
        <p:txBody>
          <a:bodyPr wrap="square" rtlCol="0">
            <a:spAutoFit/>
          </a:bodyPr>
          <a:lstStyle/>
          <a:p>
            <a:pPr algn="ctr"/>
            <a:r>
              <a:rPr lang="en-US" sz="3200" dirty="0" smtClean="0">
                <a:latin typeface="NikoshBAN" pitchFamily="2" charset="0"/>
                <a:cs typeface="NikoshBAN" pitchFamily="2" charset="0"/>
              </a:rPr>
              <a:t>ধূম্র,নির্গত ছাই ও গ্যাস</a:t>
            </a:r>
            <a:endParaRPr lang="en-US" sz="3200" dirty="0">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1029"/>
                                        </p:tgtEl>
                                        <p:attrNameLst>
                                          <p:attrName>style.visibility</p:attrName>
                                        </p:attrNameLst>
                                      </p:cBhvr>
                                      <p:to>
                                        <p:strVal val="visible"/>
                                      </p:to>
                                    </p:set>
                                    <p:animEffect transition="in" filter="fade">
                                      <p:cBhvr>
                                        <p:cTn id="7" dur="2000"/>
                                        <p:tgtEl>
                                          <p:spTgt spid="1029"/>
                                        </p:tgtEl>
                                      </p:cBhvr>
                                    </p:animEffect>
                                    <p:anim calcmode="lin" valueType="num">
                                      <p:cBhvr>
                                        <p:cTn id="8" dur="2000" fill="hold"/>
                                        <p:tgtEl>
                                          <p:spTgt spid="1029"/>
                                        </p:tgtEl>
                                        <p:attrNameLst>
                                          <p:attrName>ppt_x</p:attrName>
                                        </p:attrNameLst>
                                      </p:cBhvr>
                                      <p:tavLst>
                                        <p:tav tm="0">
                                          <p:val>
                                            <p:strVal val="#ppt_x"/>
                                          </p:val>
                                        </p:tav>
                                        <p:tav tm="100000">
                                          <p:val>
                                            <p:strVal val="#ppt_x"/>
                                          </p:val>
                                        </p:tav>
                                      </p:tavLst>
                                    </p:anim>
                                    <p:anim calcmode="lin" valueType="num">
                                      <p:cBhvr>
                                        <p:cTn id="9" dur="2000" fill="hold"/>
                                        <p:tgtEl>
                                          <p:spTgt spid="102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6" presetClass="entr" presetSubtype="0" fill="hold" grpId="0" nodeType="clickEffect">
                                  <p:stCondLst>
                                    <p:cond delay="0"/>
                                  </p:stCondLst>
                                  <p:iterate type="lt">
                                    <p:tmPct val="10000"/>
                                  </p:iterate>
                                  <p:childTnLst>
                                    <p:set>
                                      <p:cBhvr>
                                        <p:cTn id="13" dur="1" fill="hold">
                                          <p:stCondLst>
                                            <p:cond delay="0"/>
                                          </p:stCondLst>
                                        </p:cTn>
                                        <p:tgtEl>
                                          <p:spTgt spid="6"/>
                                        </p:tgtEl>
                                        <p:attrNameLst>
                                          <p:attrName>style.visibility</p:attrName>
                                        </p:attrNameLst>
                                      </p:cBhvr>
                                      <p:to>
                                        <p:strVal val="visible"/>
                                      </p:to>
                                    </p:set>
                                    <p:anim by="(-#ppt_w*2)" calcmode="lin" valueType="num">
                                      <p:cBhvr rctx="PPT">
                                        <p:cTn id="14" dur="1000" autoRev="1" fill="hold">
                                          <p:stCondLst>
                                            <p:cond delay="0"/>
                                          </p:stCondLst>
                                        </p:cTn>
                                        <p:tgtEl>
                                          <p:spTgt spid="6"/>
                                        </p:tgtEl>
                                        <p:attrNameLst>
                                          <p:attrName>ppt_w</p:attrName>
                                        </p:attrNameLst>
                                      </p:cBhvr>
                                    </p:anim>
                                    <p:anim by="(#ppt_w*0.50)" calcmode="lin" valueType="num">
                                      <p:cBhvr>
                                        <p:cTn id="15" dur="1000" decel="50000" autoRev="1" fill="hold">
                                          <p:stCondLst>
                                            <p:cond delay="0"/>
                                          </p:stCondLst>
                                        </p:cTn>
                                        <p:tgtEl>
                                          <p:spTgt spid="6"/>
                                        </p:tgtEl>
                                        <p:attrNameLst>
                                          <p:attrName>ppt_x</p:attrName>
                                        </p:attrNameLst>
                                      </p:cBhvr>
                                    </p:anim>
                                    <p:anim from="(-#ppt_h/2)" to="(#ppt_y)" calcmode="lin" valueType="num">
                                      <p:cBhvr>
                                        <p:cTn id="16" dur="2000" fill="hold">
                                          <p:stCondLst>
                                            <p:cond delay="0"/>
                                          </p:stCondLst>
                                        </p:cTn>
                                        <p:tgtEl>
                                          <p:spTgt spid="6"/>
                                        </p:tgtEl>
                                        <p:attrNameLst>
                                          <p:attrName>ppt_y</p:attrName>
                                        </p:attrNameLst>
                                      </p:cBhvr>
                                    </p:anim>
                                    <p:animRot by="21600000">
                                      <p:cBhvr>
                                        <p:cTn id="17" dur="2000" fill="hold">
                                          <p:stCondLst>
                                            <p:cond delay="0"/>
                                          </p:stCondLst>
                                        </p:cTn>
                                        <p:tgtEl>
                                          <p:spTgt spid="6"/>
                                        </p:tgtEl>
                                        <p:attrNameLst>
                                          <p:attrName>r</p:attrName>
                                        </p:attrNameLst>
                                      </p:cBhvr>
                                    </p:animRot>
                                  </p:childTnLst>
                                </p:cTn>
                              </p:par>
                            </p:childTnLst>
                          </p:cTn>
                        </p:par>
                      </p:childTnLst>
                    </p:cTn>
                  </p:par>
                  <p:par>
                    <p:cTn id="18" fill="hold">
                      <p:stCondLst>
                        <p:cond delay="indefinite"/>
                      </p:stCondLst>
                      <p:childTnLst>
                        <p:par>
                          <p:cTn id="19" fill="hold">
                            <p:stCondLst>
                              <p:cond delay="0"/>
                            </p:stCondLst>
                            <p:childTnLst>
                              <p:par>
                                <p:cTn id="20" presetID="58" presetClass="entr" presetSubtype="0" accel="100000" fill="hold" nodeType="clickEffect">
                                  <p:stCondLst>
                                    <p:cond delay="0"/>
                                  </p:stCondLst>
                                  <p:childTnLst>
                                    <p:set>
                                      <p:cBhvr>
                                        <p:cTn id="21" dur="1" fill="hold">
                                          <p:stCondLst>
                                            <p:cond delay="0"/>
                                          </p:stCondLst>
                                        </p:cTn>
                                        <p:tgtEl>
                                          <p:spTgt spid="1027"/>
                                        </p:tgtEl>
                                        <p:attrNameLst>
                                          <p:attrName>style.visibility</p:attrName>
                                        </p:attrNameLst>
                                      </p:cBhvr>
                                      <p:to>
                                        <p:strVal val="visible"/>
                                      </p:to>
                                    </p:set>
                                    <p:anim calcmode="lin" valueType="num">
                                      <p:cBhvr>
                                        <p:cTn id="22" dur="2000" fill="hold"/>
                                        <p:tgtEl>
                                          <p:spTgt spid="1027"/>
                                        </p:tgtEl>
                                        <p:attrNameLst>
                                          <p:attrName>ppt_w</p:attrName>
                                        </p:attrNameLst>
                                      </p:cBhvr>
                                      <p:tavLst>
                                        <p:tav tm="0">
                                          <p:val>
                                            <p:strVal val="#ppt_w*2.5"/>
                                          </p:val>
                                        </p:tav>
                                        <p:tav tm="100000">
                                          <p:val>
                                            <p:strVal val="#ppt_w"/>
                                          </p:val>
                                        </p:tav>
                                      </p:tavLst>
                                    </p:anim>
                                    <p:anim calcmode="lin" valueType="num">
                                      <p:cBhvr>
                                        <p:cTn id="23" dur="2000" fill="hold"/>
                                        <p:tgtEl>
                                          <p:spTgt spid="1027"/>
                                        </p:tgtEl>
                                        <p:attrNameLst>
                                          <p:attrName>ppt_h</p:attrName>
                                        </p:attrNameLst>
                                      </p:cBhvr>
                                      <p:tavLst>
                                        <p:tav tm="0">
                                          <p:val>
                                            <p:strVal val="#ppt_h*0.01"/>
                                          </p:val>
                                        </p:tav>
                                        <p:tav tm="100000">
                                          <p:val>
                                            <p:strVal val="#ppt_h"/>
                                          </p:val>
                                        </p:tav>
                                      </p:tavLst>
                                    </p:anim>
                                    <p:anim calcmode="lin" valueType="num">
                                      <p:cBhvr>
                                        <p:cTn id="24" dur="2000" fill="hold"/>
                                        <p:tgtEl>
                                          <p:spTgt spid="1027"/>
                                        </p:tgtEl>
                                        <p:attrNameLst>
                                          <p:attrName>ppt_x</p:attrName>
                                        </p:attrNameLst>
                                      </p:cBhvr>
                                      <p:tavLst>
                                        <p:tav tm="0">
                                          <p:val>
                                            <p:strVal val="#ppt_x"/>
                                          </p:val>
                                        </p:tav>
                                        <p:tav tm="100000">
                                          <p:val>
                                            <p:strVal val="#ppt_x"/>
                                          </p:val>
                                        </p:tav>
                                      </p:tavLst>
                                    </p:anim>
                                    <p:anim calcmode="lin" valueType="num">
                                      <p:cBhvr>
                                        <p:cTn id="25" dur="2000" fill="hold"/>
                                        <p:tgtEl>
                                          <p:spTgt spid="1027"/>
                                        </p:tgtEl>
                                        <p:attrNameLst>
                                          <p:attrName>ppt_y</p:attrName>
                                        </p:attrNameLst>
                                      </p:cBhvr>
                                      <p:tavLst>
                                        <p:tav tm="0">
                                          <p:val>
                                            <p:strVal val="#ppt_h+1"/>
                                          </p:val>
                                        </p:tav>
                                        <p:tav tm="100000">
                                          <p:val>
                                            <p:strVal val="#ppt_y"/>
                                          </p:val>
                                        </p:tav>
                                      </p:tavLst>
                                    </p:anim>
                                    <p:animEffect transition="in" filter="fade">
                                      <p:cBhvr>
                                        <p:cTn id="26" dur="2000"/>
                                        <p:tgtEl>
                                          <p:spTgt spid="1027"/>
                                        </p:tgtEl>
                                      </p:cBhvr>
                                    </p:animEffect>
                                  </p:childTnLst>
                                </p:cTn>
                              </p:par>
                            </p:childTnLst>
                          </p:cTn>
                        </p:par>
                      </p:childTnLst>
                    </p:cTn>
                  </p:par>
                  <p:par>
                    <p:cTn id="27" fill="hold">
                      <p:stCondLst>
                        <p:cond delay="indefinite"/>
                      </p:stCondLst>
                      <p:childTnLst>
                        <p:par>
                          <p:cTn id="28" fill="hold">
                            <p:stCondLst>
                              <p:cond delay="0"/>
                            </p:stCondLst>
                            <p:childTnLst>
                              <p:par>
                                <p:cTn id="29" presetID="56" presetClass="entr" presetSubtype="0" fill="hold" grpId="0" nodeType="clickEffect">
                                  <p:stCondLst>
                                    <p:cond delay="0"/>
                                  </p:stCondLst>
                                  <p:iterate type="lt">
                                    <p:tmPct val="10000"/>
                                  </p:iterate>
                                  <p:childTnLst>
                                    <p:set>
                                      <p:cBhvr>
                                        <p:cTn id="30" dur="1" fill="hold">
                                          <p:stCondLst>
                                            <p:cond delay="0"/>
                                          </p:stCondLst>
                                        </p:cTn>
                                        <p:tgtEl>
                                          <p:spTgt spid="7"/>
                                        </p:tgtEl>
                                        <p:attrNameLst>
                                          <p:attrName>style.visibility</p:attrName>
                                        </p:attrNameLst>
                                      </p:cBhvr>
                                      <p:to>
                                        <p:strVal val="visible"/>
                                      </p:to>
                                    </p:set>
                                    <p:anim by="(-#ppt_w*2)" calcmode="lin" valueType="num">
                                      <p:cBhvr rctx="PPT">
                                        <p:cTn id="31" dur="500" autoRev="1" fill="hold">
                                          <p:stCondLst>
                                            <p:cond delay="0"/>
                                          </p:stCondLst>
                                        </p:cTn>
                                        <p:tgtEl>
                                          <p:spTgt spid="7"/>
                                        </p:tgtEl>
                                        <p:attrNameLst>
                                          <p:attrName>ppt_w</p:attrName>
                                        </p:attrNameLst>
                                      </p:cBhvr>
                                    </p:anim>
                                    <p:anim by="(#ppt_w*0.50)" calcmode="lin" valueType="num">
                                      <p:cBhvr>
                                        <p:cTn id="32" dur="500" decel="50000" autoRev="1" fill="hold">
                                          <p:stCondLst>
                                            <p:cond delay="0"/>
                                          </p:stCondLst>
                                        </p:cTn>
                                        <p:tgtEl>
                                          <p:spTgt spid="7"/>
                                        </p:tgtEl>
                                        <p:attrNameLst>
                                          <p:attrName>ppt_x</p:attrName>
                                        </p:attrNameLst>
                                      </p:cBhvr>
                                    </p:anim>
                                    <p:anim from="(-#ppt_h/2)" to="(#ppt_y)" calcmode="lin" valueType="num">
                                      <p:cBhvr>
                                        <p:cTn id="33" dur="1000" fill="hold">
                                          <p:stCondLst>
                                            <p:cond delay="0"/>
                                          </p:stCondLst>
                                        </p:cTn>
                                        <p:tgtEl>
                                          <p:spTgt spid="7"/>
                                        </p:tgtEl>
                                        <p:attrNameLst>
                                          <p:attrName>ppt_y</p:attrName>
                                        </p:attrNameLst>
                                      </p:cBhvr>
                                    </p:anim>
                                    <p:animRot by="21600000">
                                      <p:cBhvr>
                                        <p:cTn id="34" dur="1000" fill="hold">
                                          <p:stCondLst>
                                            <p:cond delay="0"/>
                                          </p:stCondLst>
                                        </p:cTn>
                                        <p:tgtEl>
                                          <p:spTgt spid="7"/>
                                        </p:tgtEl>
                                        <p:attrNameLst>
                                          <p:attrName>r</p:attrName>
                                        </p:attrNameLst>
                                      </p:cBhvr>
                                    </p:animRot>
                                  </p:childTnLst>
                                </p:cTn>
                              </p:par>
                            </p:childTnLst>
                          </p:cTn>
                        </p:par>
                      </p:childTnLst>
                    </p:cTn>
                  </p:par>
                  <p:par>
                    <p:cTn id="35" fill="hold">
                      <p:stCondLst>
                        <p:cond delay="indefinite"/>
                      </p:stCondLst>
                      <p:childTnLst>
                        <p:par>
                          <p:cTn id="36" fill="hold">
                            <p:stCondLst>
                              <p:cond delay="0"/>
                            </p:stCondLst>
                            <p:childTnLst>
                              <p:par>
                                <p:cTn id="37" presetID="54" presetClass="entr" presetSubtype="0" accel="100000" fill="hold" nodeType="clickEffect">
                                  <p:stCondLst>
                                    <p:cond delay="0"/>
                                  </p:stCondLst>
                                  <p:childTnLst>
                                    <p:set>
                                      <p:cBhvr>
                                        <p:cTn id="38" dur="1" fill="hold">
                                          <p:stCondLst>
                                            <p:cond delay="0"/>
                                          </p:stCondLst>
                                        </p:cTn>
                                        <p:tgtEl>
                                          <p:spTgt spid="1028"/>
                                        </p:tgtEl>
                                        <p:attrNameLst>
                                          <p:attrName>style.visibility</p:attrName>
                                        </p:attrNameLst>
                                      </p:cBhvr>
                                      <p:to>
                                        <p:strVal val="visible"/>
                                      </p:to>
                                    </p:set>
                                    <p:anim calcmode="lin" valueType="num">
                                      <p:cBhvr>
                                        <p:cTn id="39" dur="2000" fill="hold"/>
                                        <p:tgtEl>
                                          <p:spTgt spid="1028"/>
                                        </p:tgtEl>
                                        <p:attrNameLst>
                                          <p:attrName>ppt_w</p:attrName>
                                        </p:attrNameLst>
                                      </p:cBhvr>
                                      <p:tavLst>
                                        <p:tav tm="0">
                                          <p:val>
                                            <p:strVal val="#ppt_w*0.05"/>
                                          </p:val>
                                        </p:tav>
                                        <p:tav tm="100000">
                                          <p:val>
                                            <p:strVal val="#ppt_w"/>
                                          </p:val>
                                        </p:tav>
                                      </p:tavLst>
                                    </p:anim>
                                    <p:anim calcmode="lin" valueType="num">
                                      <p:cBhvr>
                                        <p:cTn id="40" dur="2000" fill="hold"/>
                                        <p:tgtEl>
                                          <p:spTgt spid="1028"/>
                                        </p:tgtEl>
                                        <p:attrNameLst>
                                          <p:attrName>ppt_h</p:attrName>
                                        </p:attrNameLst>
                                      </p:cBhvr>
                                      <p:tavLst>
                                        <p:tav tm="0">
                                          <p:val>
                                            <p:strVal val="#ppt_h"/>
                                          </p:val>
                                        </p:tav>
                                        <p:tav tm="100000">
                                          <p:val>
                                            <p:strVal val="#ppt_h"/>
                                          </p:val>
                                        </p:tav>
                                      </p:tavLst>
                                    </p:anim>
                                    <p:anim calcmode="lin" valueType="num">
                                      <p:cBhvr>
                                        <p:cTn id="41" dur="2000" fill="hold"/>
                                        <p:tgtEl>
                                          <p:spTgt spid="1028"/>
                                        </p:tgtEl>
                                        <p:attrNameLst>
                                          <p:attrName>ppt_x</p:attrName>
                                        </p:attrNameLst>
                                      </p:cBhvr>
                                      <p:tavLst>
                                        <p:tav tm="0">
                                          <p:val>
                                            <p:strVal val="#ppt_x-.2"/>
                                          </p:val>
                                        </p:tav>
                                        <p:tav tm="100000">
                                          <p:val>
                                            <p:strVal val="#ppt_x"/>
                                          </p:val>
                                        </p:tav>
                                      </p:tavLst>
                                    </p:anim>
                                    <p:anim calcmode="lin" valueType="num">
                                      <p:cBhvr>
                                        <p:cTn id="42" dur="2000" fill="hold"/>
                                        <p:tgtEl>
                                          <p:spTgt spid="1028"/>
                                        </p:tgtEl>
                                        <p:attrNameLst>
                                          <p:attrName>ppt_y</p:attrName>
                                        </p:attrNameLst>
                                      </p:cBhvr>
                                      <p:tavLst>
                                        <p:tav tm="0">
                                          <p:val>
                                            <p:strVal val="#ppt_y"/>
                                          </p:val>
                                        </p:tav>
                                        <p:tav tm="100000">
                                          <p:val>
                                            <p:strVal val="#ppt_y"/>
                                          </p:val>
                                        </p:tav>
                                      </p:tavLst>
                                    </p:anim>
                                    <p:animEffect transition="in" filter="fade">
                                      <p:cBhvr>
                                        <p:cTn id="43" dur="2000"/>
                                        <p:tgtEl>
                                          <p:spTgt spid="1028"/>
                                        </p:tgtEl>
                                      </p:cBhvr>
                                    </p:animEffect>
                                  </p:childTnLst>
                                </p:cTn>
                              </p:par>
                            </p:childTnLst>
                          </p:cTn>
                        </p:par>
                      </p:childTnLst>
                    </p:cTn>
                  </p:par>
                  <p:par>
                    <p:cTn id="44" fill="hold">
                      <p:stCondLst>
                        <p:cond delay="indefinite"/>
                      </p:stCondLst>
                      <p:childTnLst>
                        <p:par>
                          <p:cTn id="45" fill="hold">
                            <p:stCondLst>
                              <p:cond delay="0"/>
                            </p:stCondLst>
                            <p:childTnLst>
                              <p:par>
                                <p:cTn id="46" presetID="52" presetClass="entr" presetSubtype="0" fill="hold" grpId="0" nodeType="clickEffect">
                                  <p:stCondLst>
                                    <p:cond delay="0"/>
                                  </p:stCondLst>
                                  <p:childTnLst>
                                    <p:set>
                                      <p:cBhvr>
                                        <p:cTn id="47" dur="1" fill="hold">
                                          <p:stCondLst>
                                            <p:cond delay="0"/>
                                          </p:stCondLst>
                                        </p:cTn>
                                        <p:tgtEl>
                                          <p:spTgt spid="8"/>
                                        </p:tgtEl>
                                        <p:attrNameLst>
                                          <p:attrName>style.visibility</p:attrName>
                                        </p:attrNameLst>
                                      </p:cBhvr>
                                      <p:to>
                                        <p:strVal val="visible"/>
                                      </p:to>
                                    </p:set>
                                    <p:animScale>
                                      <p:cBhvr>
                                        <p:cTn id="48" dur="2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9" dur="2000" decel="50000" fill="hold">
                                          <p:stCondLst>
                                            <p:cond delay="0"/>
                                          </p:stCondLst>
                                        </p:cTn>
                                        <p:tgtEl>
                                          <p:spTgt spid="8"/>
                                        </p:tgtEl>
                                        <p:attrNameLst>
                                          <p:attrName>ppt_x</p:attrName>
                                          <p:attrName>ppt_y</p:attrName>
                                        </p:attrNameLst>
                                      </p:cBhvr>
                                    </p:animMotion>
                                    <p:animEffect transition="in" filter="fade">
                                      <p:cBhvr>
                                        <p:cTn id="50" dur="2000"/>
                                        <p:tgtEl>
                                          <p:spTgt spid="8"/>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nodeType="clickEffect">
                                  <p:stCondLst>
                                    <p:cond delay="0"/>
                                  </p:stCondLst>
                                  <p:iterate type="lt">
                                    <p:tmPct val="5000"/>
                                  </p:iterate>
                                  <p:childTnLst>
                                    <p:set>
                                      <p:cBhvr>
                                        <p:cTn id="54" dur="1" fill="hold">
                                          <p:stCondLst>
                                            <p:cond delay="0"/>
                                          </p:stCondLst>
                                        </p:cTn>
                                        <p:tgtEl>
                                          <p:spTgt spid="1026"/>
                                        </p:tgtEl>
                                        <p:attrNameLst>
                                          <p:attrName>style.visibility</p:attrName>
                                        </p:attrNameLst>
                                      </p:cBhvr>
                                      <p:to>
                                        <p:strVal val="visible"/>
                                      </p:to>
                                    </p:set>
                                    <p:anim calcmode="lin" valueType="num">
                                      <p:cBhvr>
                                        <p:cTn id="55" dur="2000" fill="hold"/>
                                        <p:tgtEl>
                                          <p:spTgt spid="1026"/>
                                        </p:tgtEl>
                                        <p:attrNameLst>
                                          <p:attrName>ppt_w</p:attrName>
                                        </p:attrNameLst>
                                      </p:cBhvr>
                                      <p:tavLst>
                                        <p:tav tm="0">
                                          <p:val>
                                            <p:fltVal val="0"/>
                                          </p:val>
                                        </p:tav>
                                        <p:tav tm="100000">
                                          <p:val>
                                            <p:strVal val="#ppt_w"/>
                                          </p:val>
                                        </p:tav>
                                      </p:tavLst>
                                    </p:anim>
                                    <p:anim calcmode="lin" valueType="num">
                                      <p:cBhvr>
                                        <p:cTn id="56" dur="2000" fill="hold"/>
                                        <p:tgtEl>
                                          <p:spTgt spid="1026"/>
                                        </p:tgtEl>
                                        <p:attrNameLst>
                                          <p:attrName>ppt_h</p:attrName>
                                        </p:attrNameLst>
                                      </p:cBhvr>
                                      <p:tavLst>
                                        <p:tav tm="0">
                                          <p:val>
                                            <p:fltVal val="0"/>
                                          </p:val>
                                        </p:tav>
                                        <p:tav tm="100000">
                                          <p:val>
                                            <p:strVal val="#ppt_h"/>
                                          </p:val>
                                        </p:tav>
                                      </p:tavLst>
                                    </p:anim>
                                    <p:anim calcmode="lin" valueType="num">
                                      <p:cBhvr>
                                        <p:cTn id="57" dur="2000" fill="hold"/>
                                        <p:tgtEl>
                                          <p:spTgt spid="1026"/>
                                        </p:tgtEl>
                                        <p:attrNameLst>
                                          <p:attrName>style.rotation</p:attrName>
                                        </p:attrNameLst>
                                      </p:cBhvr>
                                      <p:tavLst>
                                        <p:tav tm="0">
                                          <p:val>
                                            <p:fltVal val="90"/>
                                          </p:val>
                                        </p:tav>
                                        <p:tav tm="100000">
                                          <p:val>
                                            <p:fltVal val="0"/>
                                          </p:val>
                                        </p:tav>
                                      </p:tavLst>
                                    </p:anim>
                                    <p:animEffect transition="in" filter="fade">
                                      <p:cBhvr>
                                        <p:cTn id="58" dur="2000"/>
                                        <p:tgtEl>
                                          <p:spTgt spid="1026"/>
                                        </p:tgtEl>
                                      </p:cBhvr>
                                    </p:animEffect>
                                  </p:childTnLst>
                                </p:cTn>
                              </p:par>
                            </p:childTnLst>
                          </p:cTn>
                        </p:par>
                      </p:childTnLst>
                    </p:cTn>
                  </p:par>
                  <p:par>
                    <p:cTn id="59" fill="hold">
                      <p:stCondLst>
                        <p:cond delay="indefinite"/>
                      </p:stCondLst>
                      <p:childTnLst>
                        <p:par>
                          <p:cTn id="60" fill="hold">
                            <p:stCondLst>
                              <p:cond delay="0"/>
                            </p:stCondLst>
                            <p:childTnLst>
                              <p:par>
                                <p:cTn id="61" presetID="52" presetClass="entr" presetSubtype="0" fill="hold" grpId="0" nodeType="clickEffect">
                                  <p:stCondLst>
                                    <p:cond delay="0"/>
                                  </p:stCondLst>
                                  <p:childTnLst>
                                    <p:set>
                                      <p:cBhvr>
                                        <p:cTn id="62" dur="1" fill="hold">
                                          <p:stCondLst>
                                            <p:cond delay="0"/>
                                          </p:stCondLst>
                                        </p:cTn>
                                        <p:tgtEl>
                                          <p:spTgt spid="9"/>
                                        </p:tgtEl>
                                        <p:attrNameLst>
                                          <p:attrName>style.visibility</p:attrName>
                                        </p:attrNameLst>
                                      </p:cBhvr>
                                      <p:to>
                                        <p:strVal val="visible"/>
                                      </p:to>
                                    </p:set>
                                    <p:animScale>
                                      <p:cBhvr>
                                        <p:cTn id="63" dur="2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4" dur="2000" decel="50000" fill="hold">
                                          <p:stCondLst>
                                            <p:cond delay="0"/>
                                          </p:stCondLst>
                                        </p:cTn>
                                        <p:tgtEl>
                                          <p:spTgt spid="9"/>
                                        </p:tgtEl>
                                        <p:attrNameLst>
                                          <p:attrName>ppt_x</p:attrName>
                                          <p:attrName>ppt_y</p:attrName>
                                        </p:attrNameLst>
                                      </p:cBhvr>
                                    </p:animMotion>
                                    <p:animEffect transition="in" filter="fade">
                                      <p:cBhvr>
                                        <p:cTn id="65"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95400"/>
            <a:ext cx="9144000" cy="2646878"/>
          </a:xfrm>
          <a:prstGeom prst="rect">
            <a:avLst/>
          </a:prstGeom>
          <a:noFill/>
        </p:spPr>
        <p:txBody>
          <a:bodyPr wrap="square" rtlCol="0">
            <a:spAutoFit/>
          </a:bodyPr>
          <a:lstStyle/>
          <a:p>
            <a:pPr algn="ctr"/>
            <a:r>
              <a:rPr lang="en-US" sz="16600" b="1" dirty="0" smtClean="0">
                <a:solidFill>
                  <a:srgbClr val="FF0000"/>
                </a:solidFill>
                <a:latin typeface="NikoshBAN" pitchFamily="2" charset="0"/>
                <a:cs typeface="NikoshBAN" pitchFamily="2" charset="0"/>
              </a:rPr>
              <a:t>আগ্নেয়গিরি</a:t>
            </a:r>
            <a:endParaRPr lang="en-US" sz="16600" b="1" dirty="0">
              <a:solidFill>
                <a:srgbClr val="FF0000"/>
              </a:solidFill>
              <a:latin typeface="NikoshBAN" pitchFamily="2" charset="0"/>
              <a:cs typeface="NikoshBAN" pitchFamily="2" charset="0"/>
            </a:endParaRPr>
          </a:p>
        </p:txBody>
      </p:sp>
      <p:sp>
        <p:nvSpPr>
          <p:cNvPr id="3" name="TextBox 2"/>
          <p:cNvSpPr txBox="1"/>
          <p:nvPr/>
        </p:nvSpPr>
        <p:spPr>
          <a:xfrm>
            <a:off x="838200" y="3200400"/>
            <a:ext cx="7543800" cy="1569660"/>
          </a:xfrm>
          <a:prstGeom prst="rect">
            <a:avLst/>
          </a:prstGeom>
          <a:noFill/>
        </p:spPr>
        <p:txBody>
          <a:bodyPr wrap="square" rtlCol="0">
            <a:spAutoFit/>
          </a:bodyPr>
          <a:lstStyle/>
          <a:p>
            <a:pPr algn="ctr"/>
            <a:r>
              <a:rPr lang="en-US" sz="9600" b="1" dirty="0" smtClean="0">
                <a:solidFill>
                  <a:schemeClr val="accent6">
                    <a:lumMod val="50000"/>
                  </a:schemeClr>
                </a:solidFill>
                <a:latin typeface="Arial Rounded MT Bold" pitchFamily="34" charset="0"/>
              </a:rPr>
              <a:t>(Volcano)</a:t>
            </a:r>
            <a:endParaRPr lang="en-US" sz="9600" b="1" dirty="0">
              <a:solidFill>
                <a:schemeClr val="accent6">
                  <a:lumMod val="50000"/>
                </a:schemeClr>
              </a:solidFill>
              <a:latin typeface="Arial Rounded MT Bold"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457200"/>
            <a:ext cx="8153400" cy="7848302"/>
          </a:xfrm>
          <a:prstGeom prst="rect">
            <a:avLst/>
          </a:prstGeom>
          <a:noFill/>
        </p:spPr>
        <p:txBody>
          <a:bodyPr wrap="square" rtlCol="0">
            <a:spAutoFit/>
          </a:bodyPr>
          <a:lstStyle/>
          <a:p>
            <a:pPr algn="just"/>
            <a:r>
              <a:rPr lang="en-US" sz="4400" b="1" dirty="0" smtClean="0">
                <a:latin typeface="NikoshBAN" pitchFamily="2" charset="0"/>
                <a:cs typeface="NikoshBAN" pitchFamily="2" charset="0"/>
              </a:rPr>
              <a:t>	</a:t>
            </a:r>
            <a:endParaRPr lang="en-US" sz="4000" b="1" dirty="0" smtClean="0">
              <a:latin typeface="NikoshBAN" pitchFamily="2" charset="0"/>
              <a:cs typeface="NikoshBAN" pitchFamily="2" charset="0"/>
            </a:endParaRPr>
          </a:p>
          <a:p>
            <a:pPr algn="just"/>
            <a:r>
              <a:rPr lang="en-US" sz="4000" b="1" dirty="0" smtClean="0">
                <a:latin typeface="NikoshBAN" pitchFamily="2" charset="0"/>
                <a:cs typeface="NikoshBAN" pitchFamily="2" charset="0"/>
              </a:rPr>
              <a:t>	</a:t>
            </a:r>
          </a:p>
          <a:p>
            <a:pPr algn="just"/>
            <a:r>
              <a:rPr lang="en-US" sz="4000" b="1" dirty="0" smtClean="0">
                <a:latin typeface="NikoshBAN" pitchFamily="2" charset="0"/>
                <a:cs typeface="NikoshBAN" pitchFamily="2" charset="0"/>
              </a:rPr>
              <a:t>	</a:t>
            </a:r>
          </a:p>
          <a:p>
            <a:pPr algn="just"/>
            <a:endParaRPr lang="en-US" sz="4000" b="1" dirty="0" smtClean="0">
              <a:latin typeface="NikoshBAN" pitchFamily="2" charset="0"/>
              <a:cs typeface="NikoshBAN" pitchFamily="2" charset="0"/>
            </a:endParaRPr>
          </a:p>
          <a:p>
            <a:pPr algn="just"/>
            <a:r>
              <a:rPr lang="en-US" sz="4000" b="1" dirty="0" smtClean="0">
                <a:latin typeface="NikoshBAN" pitchFamily="2" charset="0"/>
                <a:cs typeface="NikoshBAN" pitchFamily="2" charset="0"/>
              </a:rPr>
              <a:t>	</a:t>
            </a:r>
          </a:p>
          <a:p>
            <a:pPr algn="just"/>
            <a:endParaRPr lang="en-US" b="1" dirty="0" smtClean="0">
              <a:latin typeface="NikoshBAN" pitchFamily="2" charset="0"/>
              <a:cs typeface="NikoshBAN" pitchFamily="2" charset="0"/>
            </a:endParaRPr>
          </a:p>
          <a:p>
            <a:pPr algn="just"/>
            <a:r>
              <a:rPr lang="en-US" sz="4000" b="1" dirty="0" smtClean="0">
                <a:latin typeface="NikoshBAN" pitchFamily="2" charset="0"/>
                <a:cs typeface="NikoshBAN" pitchFamily="2" charset="0"/>
              </a:rPr>
              <a:t>	</a:t>
            </a:r>
          </a:p>
          <a:p>
            <a:pPr algn="just"/>
            <a:endParaRPr lang="en-US" sz="4000" b="1" dirty="0" smtClean="0">
              <a:latin typeface="NikoshBAN" pitchFamily="2" charset="0"/>
              <a:cs typeface="NikoshBAN" pitchFamily="2" charset="0"/>
            </a:endParaRPr>
          </a:p>
          <a:p>
            <a:pPr algn="just"/>
            <a:r>
              <a:rPr lang="en-US" sz="4000" b="1" dirty="0" smtClean="0">
                <a:latin typeface="NikoshBAN" pitchFamily="2" charset="0"/>
                <a:cs typeface="NikoshBAN" pitchFamily="2" charset="0"/>
              </a:rPr>
              <a:t>	</a:t>
            </a:r>
          </a:p>
          <a:p>
            <a:pPr algn="just"/>
            <a:endParaRPr lang="en-US" sz="4000" b="1" dirty="0" smtClean="0">
              <a:latin typeface="NikoshBAN" pitchFamily="2" charset="0"/>
              <a:cs typeface="NikoshBAN" pitchFamily="2" charset="0"/>
            </a:endParaRPr>
          </a:p>
          <a:p>
            <a:pPr algn="just"/>
            <a:endParaRPr lang="en-US" sz="2000" b="1" dirty="0" smtClean="0">
              <a:latin typeface="NikoshBAN" pitchFamily="2" charset="0"/>
              <a:cs typeface="NikoshBAN" pitchFamily="2" charset="0"/>
            </a:endParaRPr>
          </a:p>
          <a:p>
            <a:endParaRPr lang="en-US" sz="4800" b="1" dirty="0" smtClean="0">
              <a:latin typeface="NikoshBAN" pitchFamily="2" charset="0"/>
              <a:cs typeface="NikoshBAN" pitchFamily="2" charset="0"/>
            </a:endParaRPr>
          </a:p>
          <a:p>
            <a:pPr algn="ctr"/>
            <a:endParaRPr lang="en-US" dirty="0" smtClean="0">
              <a:latin typeface="NikoshBAN" pitchFamily="2" charset="0"/>
              <a:cs typeface="NikoshBAN" pitchFamily="2" charset="0"/>
            </a:endParaRPr>
          </a:p>
          <a:p>
            <a:endParaRPr lang="en-US" dirty="0" smtClean="0">
              <a:latin typeface="NikoshBAN" pitchFamily="2" charset="0"/>
              <a:cs typeface="NikoshBAN" pitchFamily="2" charset="0"/>
            </a:endParaRPr>
          </a:p>
          <a:p>
            <a:pPr algn="ctr"/>
            <a:endParaRPr lang="en-US" dirty="0" smtClean="0">
              <a:latin typeface="NikoshBAN" pitchFamily="2" charset="0"/>
              <a:cs typeface="NikoshBAN" pitchFamily="2" charset="0"/>
            </a:endParaRPr>
          </a:p>
        </p:txBody>
      </p:sp>
      <p:sp>
        <p:nvSpPr>
          <p:cNvPr id="3" name="TextBox 2"/>
          <p:cNvSpPr txBox="1"/>
          <p:nvPr/>
        </p:nvSpPr>
        <p:spPr>
          <a:xfrm>
            <a:off x="201282" y="1886559"/>
            <a:ext cx="8561718" cy="646331"/>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pPr algn="just">
              <a:buFont typeface="Wingdings" pitchFamily="2" charset="2"/>
              <a:buChar char="q"/>
            </a:pPr>
            <a:r>
              <a:rPr lang="en-US" sz="3600" b="1" dirty="0" smtClean="0">
                <a:latin typeface="NikoshBAN" pitchFamily="2" charset="0"/>
                <a:cs typeface="NikoshBAN" pitchFamily="2" charset="0"/>
              </a:rPr>
              <a:t> </a:t>
            </a:r>
            <a:r>
              <a:rPr lang="en-US" sz="3600" dirty="0" smtClean="0">
                <a:latin typeface="NikoshBAN" pitchFamily="2" charset="0"/>
                <a:cs typeface="NikoshBAN" pitchFamily="2" charset="0"/>
              </a:rPr>
              <a:t>আগ্নেয়গিরি কী তার সুষ্পষ্ট ব্যাখ্যা করতে পারবে।</a:t>
            </a:r>
            <a:endParaRPr lang="en-US" sz="4000" dirty="0"/>
          </a:p>
        </p:txBody>
      </p:sp>
      <p:sp>
        <p:nvSpPr>
          <p:cNvPr id="5" name="TextBox 4"/>
          <p:cNvSpPr txBox="1"/>
          <p:nvPr/>
        </p:nvSpPr>
        <p:spPr>
          <a:xfrm>
            <a:off x="194094" y="4309301"/>
            <a:ext cx="8568906" cy="646331"/>
          </a:xfrm>
          <a:prstGeom prst="rect">
            <a:avLst/>
          </a:prstGeom>
          <a:solidFill>
            <a:schemeClr val="accent6">
              <a:lumMod val="60000"/>
              <a:lumOff val="40000"/>
            </a:schemeClr>
          </a:solidFill>
        </p:spPr>
        <p:txBody>
          <a:bodyPr wrap="square" rtlCol="0">
            <a:spAutoFit/>
          </a:bodyPr>
          <a:lstStyle/>
          <a:p>
            <a:pPr>
              <a:buFont typeface="Wingdings" pitchFamily="2" charset="2"/>
              <a:buChar char="q"/>
            </a:pPr>
            <a:r>
              <a:rPr lang="en-US" sz="3600" b="1" dirty="0" smtClean="0">
                <a:latin typeface="NikoshBAN" pitchFamily="2" charset="0"/>
                <a:cs typeface="NikoshBAN" pitchFamily="2" charset="0"/>
              </a:rPr>
              <a:t> </a:t>
            </a:r>
            <a:r>
              <a:rPr lang="en-US" sz="3600" dirty="0" smtClean="0">
                <a:latin typeface="NikoshBAN" pitchFamily="2" charset="0"/>
                <a:cs typeface="NikoshBAN" pitchFamily="2" charset="0"/>
              </a:rPr>
              <a:t>ভূমিকম্পের পরিমাপ  সম্পর্কে মূল্যায়ন করতে পারবে।</a:t>
            </a:r>
            <a:endParaRPr lang="en-US" sz="3600" dirty="0"/>
          </a:p>
        </p:txBody>
      </p:sp>
      <p:sp>
        <p:nvSpPr>
          <p:cNvPr id="6" name="TextBox 5"/>
          <p:cNvSpPr txBox="1"/>
          <p:nvPr/>
        </p:nvSpPr>
        <p:spPr>
          <a:xfrm>
            <a:off x="457200" y="-76209"/>
            <a:ext cx="7543800" cy="1446550"/>
          </a:xfrm>
          <a:prstGeom prst="rect">
            <a:avLst/>
          </a:prstGeom>
          <a:noFill/>
        </p:spPr>
        <p:txBody>
          <a:bodyPr wrap="square" rtlCol="0">
            <a:spAutoFit/>
          </a:bodyPr>
          <a:lstStyle/>
          <a:p>
            <a:pPr algn="ctr"/>
            <a:r>
              <a:rPr lang="en-US" sz="7200" b="1" u="sng" dirty="0" smtClean="0">
                <a:latin typeface="NikoshBAN" pitchFamily="2" charset="0"/>
                <a:cs typeface="NikoshBAN" pitchFamily="2" charset="0"/>
              </a:rPr>
              <a:t>আচরণিক উদ্দেশ্য</a:t>
            </a:r>
          </a:p>
          <a:p>
            <a:pPr algn="ctr"/>
            <a:endParaRPr lang="en-US" sz="1600" b="1" dirty="0" smtClean="0">
              <a:latin typeface="NikoshBAN" pitchFamily="2" charset="0"/>
              <a:cs typeface="NikoshBAN" pitchFamily="2" charset="0"/>
            </a:endParaRPr>
          </a:p>
        </p:txBody>
      </p:sp>
      <p:sp>
        <p:nvSpPr>
          <p:cNvPr id="8" name="TextBox 7"/>
          <p:cNvSpPr txBox="1"/>
          <p:nvPr/>
        </p:nvSpPr>
        <p:spPr>
          <a:xfrm>
            <a:off x="201282" y="2827238"/>
            <a:ext cx="8561718" cy="1200329"/>
          </a:xfrm>
          <a:prstGeom prst="rect">
            <a:avLst/>
          </a:prstGeom>
          <a:solidFill>
            <a:schemeClr val="accent5">
              <a:lumMod val="60000"/>
              <a:lumOff val="40000"/>
            </a:schemeClr>
          </a:solidFill>
        </p:spPr>
        <p:txBody>
          <a:bodyPr wrap="square" rtlCol="0">
            <a:spAutoFit/>
          </a:bodyPr>
          <a:lstStyle/>
          <a:p>
            <a:pPr algn="just">
              <a:buFont typeface="Wingdings" pitchFamily="2" charset="2"/>
              <a:buChar char="q"/>
            </a:pPr>
            <a:r>
              <a:rPr lang="en-US" sz="3600" b="1" dirty="0" smtClean="0">
                <a:latin typeface="NikoshBAN" pitchFamily="2" charset="0"/>
                <a:cs typeface="NikoshBAN" pitchFamily="2" charset="0"/>
              </a:rPr>
              <a:t> </a:t>
            </a:r>
            <a:r>
              <a:rPr lang="en-US" sz="3600" dirty="0" smtClean="0">
                <a:latin typeface="NikoshBAN" pitchFamily="2" charset="0"/>
                <a:cs typeface="NikoshBAN" pitchFamily="2" charset="0"/>
              </a:rPr>
              <a:t>ভূমিকম্প কী, কেন ভূমিকম্প হয় সে সম্পর্কে উদাহরণ </a:t>
            </a:r>
            <a:br>
              <a:rPr lang="en-US" sz="3600" dirty="0" smtClean="0">
                <a:latin typeface="NikoshBAN" pitchFamily="2" charset="0"/>
                <a:cs typeface="NikoshBAN" pitchFamily="2" charset="0"/>
              </a:rPr>
            </a:br>
            <a:r>
              <a:rPr lang="en-US" sz="3600" dirty="0" smtClean="0">
                <a:latin typeface="NikoshBAN" pitchFamily="2" charset="0"/>
                <a:cs typeface="NikoshBAN" pitchFamily="2" charset="0"/>
              </a:rPr>
              <a:t>     দিতে পারবে।    </a:t>
            </a:r>
            <a:endParaRPr lang="en-US" sz="3600" dirty="0"/>
          </a:p>
        </p:txBody>
      </p:sp>
      <p:sp>
        <p:nvSpPr>
          <p:cNvPr id="9" name="Rectangle 8"/>
          <p:cNvSpPr/>
          <p:nvPr/>
        </p:nvSpPr>
        <p:spPr>
          <a:xfrm>
            <a:off x="201282" y="5347860"/>
            <a:ext cx="8561718" cy="1200329"/>
          </a:xfrm>
          <a:prstGeom prst="rect">
            <a:avLst/>
          </a:prstGeom>
          <a:solidFill>
            <a:srgbClr val="00B0F0"/>
          </a:solidFill>
        </p:spPr>
        <p:txBody>
          <a:bodyPr wrap="square">
            <a:spAutoFit/>
          </a:bodyPr>
          <a:lstStyle/>
          <a:p>
            <a:pPr lvl="0" algn="just">
              <a:buFont typeface="Wingdings" pitchFamily="2" charset="2"/>
              <a:buChar char="q"/>
            </a:pPr>
            <a:r>
              <a:rPr lang="en-US" sz="3600" b="1" dirty="0" smtClean="0">
                <a:solidFill>
                  <a:prstClr val="black"/>
                </a:solidFill>
                <a:latin typeface="NikoshBAN" pitchFamily="2" charset="0"/>
                <a:cs typeface="NikoshBAN" pitchFamily="2" charset="0"/>
              </a:rPr>
              <a:t> </a:t>
            </a:r>
            <a:r>
              <a:rPr lang="en-US" sz="3600" dirty="0" smtClean="0">
                <a:solidFill>
                  <a:prstClr val="black"/>
                </a:solidFill>
                <a:latin typeface="NikoshBAN" pitchFamily="2" charset="0"/>
                <a:cs typeface="NikoshBAN" pitchFamily="2" charset="0"/>
              </a:rPr>
              <a:t>ভূমিকম্পের সময় করনীয় সতর্কতা মূলক কাজ কী কী </a:t>
            </a:r>
            <a:br>
              <a:rPr lang="en-US" sz="3600" dirty="0" smtClean="0">
                <a:solidFill>
                  <a:prstClr val="black"/>
                </a:solidFill>
                <a:latin typeface="NikoshBAN" pitchFamily="2" charset="0"/>
                <a:cs typeface="NikoshBAN" pitchFamily="2" charset="0"/>
              </a:rPr>
            </a:br>
            <a:r>
              <a:rPr lang="en-US" sz="3600" dirty="0" smtClean="0">
                <a:solidFill>
                  <a:prstClr val="black"/>
                </a:solidFill>
                <a:latin typeface="NikoshBAN" pitchFamily="2" charset="0"/>
                <a:cs typeface="NikoshBAN" pitchFamily="2" charset="0"/>
              </a:rPr>
              <a:t>     হতে পারে তা সনাক্ত করতে পারবে।</a:t>
            </a:r>
            <a:endParaRPr lang="en-US" sz="3600" dirty="0">
              <a:solidFill>
                <a:prstClr val="black"/>
              </a:solidFill>
            </a:endParaRPr>
          </a:p>
        </p:txBody>
      </p:sp>
      <p:sp>
        <p:nvSpPr>
          <p:cNvPr id="10" name="TextBox 9"/>
          <p:cNvSpPr txBox="1"/>
          <p:nvPr/>
        </p:nvSpPr>
        <p:spPr>
          <a:xfrm>
            <a:off x="720440" y="1014035"/>
            <a:ext cx="7086600" cy="1046440"/>
          </a:xfrm>
          <a:prstGeom prst="rect">
            <a:avLst/>
          </a:prstGeom>
          <a:noFill/>
        </p:spPr>
        <p:txBody>
          <a:bodyPr wrap="square" rtlCol="0">
            <a:spAutoFit/>
          </a:bodyPr>
          <a:lstStyle/>
          <a:p>
            <a:pPr algn="ctr"/>
            <a:r>
              <a:rPr lang="en-US" sz="4400" b="1" dirty="0" smtClean="0">
                <a:latin typeface="NikoshBAN" pitchFamily="2" charset="0"/>
                <a:cs typeface="NikoshBAN" pitchFamily="2" charset="0"/>
              </a:rPr>
              <a:t>এই পাঠ শেষে শিক্ষার্থীরা  </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000" fill="hold"/>
                                        <p:tgtEl>
                                          <p:spTgt spid="6"/>
                                        </p:tgtEl>
                                        <p:attrNameLst>
                                          <p:attrName>ppt_x</p:attrName>
                                        </p:attrNameLst>
                                      </p:cBhvr>
                                      <p:tavLst>
                                        <p:tav tm="0">
                                          <p:val>
                                            <p:strVal val="#ppt_x"/>
                                          </p:val>
                                        </p:tav>
                                        <p:tav tm="100000">
                                          <p:val>
                                            <p:strVal val="#ppt_x"/>
                                          </p:val>
                                        </p:tav>
                                      </p:tavLst>
                                    </p:anim>
                                    <p:anim calcmode="lin" valueType="num">
                                      <p:cBhvr additive="base">
                                        <p:cTn id="8" dur="20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2000" fill="hold"/>
                                        <p:tgtEl>
                                          <p:spTgt spid="10"/>
                                        </p:tgtEl>
                                        <p:attrNameLst>
                                          <p:attrName>ppt_x</p:attrName>
                                        </p:attrNameLst>
                                      </p:cBhvr>
                                      <p:tavLst>
                                        <p:tav tm="0">
                                          <p:val>
                                            <p:strVal val="#ppt_x"/>
                                          </p:val>
                                        </p:tav>
                                        <p:tav tm="100000">
                                          <p:val>
                                            <p:strVal val="#ppt_x"/>
                                          </p:val>
                                        </p:tav>
                                      </p:tavLst>
                                    </p:anim>
                                    <p:anim calcmode="lin" valueType="num">
                                      <p:cBhvr additive="base">
                                        <p:cTn id="14" dur="20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2000" fill="hold"/>
                                        <p:tgtEl>
                                          <p:spTgt spid="3"/>
                                        </p:tgtEl>
                                        <p:attrNameLst>
                                          <p:attrName>ppt_x</p:attrName>
                                        </p:attrNameLst>
                                      </p:cBhvr>
                                      <p:tavLst>
                                        <p:tav tm="0">
                                          <p:val>
                                            <p:strVal val="#ppt_x"/>
                                          </p:val>
                                        </p:tav>
                                        <p:tav tm="100000">
                                          <p:val>
                                            <p:strVal val="#ppt_x"/>
                                          </p:val>
                                        </p:tav>
                                      </p:tavLst>
                                    </p:anim>
                                    <p:anim calcmode="lin" valueType="num">
                                      <p:cBhvr additive="base">
                                        <p:cTn id="20" dur="20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2000" fill="hold"/>
                                        <p:tgtEl>
                                          <p:spTgt spid="8"/>
                                        </p:tgtEl>
                                        <p:attrNameLst>
                                          <p:attrName>ppt_x</p:attrName>
                                        </p:attrNameLst>
                                      </p:cBhvr>
                                      <p:tavLst>
                                        <p:tav tm="0">
                                          <p:val>
                                            <p:strVal val="#ppt_x"/>
                                          </p:val>
                                        </p:tav>
                                        <p:tav tm="100000">
                                          <p:val>
                                            <p:strVal val="#ppt_x"/>
                                          </p:val>
                                        </p:tav>
                                      </p:tavLst>
                                    </p:anim>
                                    <p:anim calcmode="lin" valueType="num">
                                      <p:cBhvr additive="base">
                                        <p:cTn id="26" dur="20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2000" fill="hold"/>
                                        <p:tgtEl>
                                          <p:spTgt spid="5"/>
                                        </p:tgtEl>
                                        <p:attrNameLst>
                                          <p:attrName>ppt_x</p:attrName>
                                        </p:attrNameLst>
                                      </p:cBhvr>
                                      <p:tavLst>
                                        <p:tav tm="0">
                                          <p:val>
                                            <p:strVal val="#ppt_x"/>
                                          </p:val>
                                        </p:tav>
                                        <p:tav tm="100000">
                                          <p:val>
                                            <p:strVal val="#ppt_x"/>
                                          </p:val>
                                        </p:tav>
                                      </p:tavLst>
                                    </p:anim>
                                    <p:anim calcmode="lin" valueType="num">
                                      <p:cBhvr additive="base">
                                        <p:cTn id="32" dur="20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2000" fill="hold"/>
                                        <p:tgtEl>
                                          <p:spTgt spid="9"/>
                                        </p:tgtEl>
                                        <p:attrNameLst>
                                          <p:attrName>ppt_x</p:attrName>
                                        </p:attrNameLst>
                                      </p:cBhvr>
                                      <p:tavLst>
                                        <p:tav tm="0">
                                          <p:val>
                                            <p:strVal val="#ppt_x"/>
                                          </p:val>
                                        </p:tav>
                                        <p:tav tm="100000">
                                          <p:val>
                                            <p:strVal val="#ppt_x"/>
                                          </p:val>
                                        </p:tav>
                                      </p:tavLst>
                                    </p:anim>
                                    <p:anim calcmode="lin" valueType="num">
                                      <p:cBhvr additive="base">
                                        <p:cTn id="38" dur="20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p:bldP spid="8" grpId="0" animBg="1"/>
      <p:bldP spid="9" grpId="0" animBg="1"/>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noGrp="1"/>
          </p:cNvSpPr>
          <p:nvPr>
            <p:ph type="title"/>
          </p:nvPr>
        </p:nvSpPr>
        <p:spPr>
          <a:xfrm>
            <a:off x="457200" y="39103"/>
            <a:ext cx="8229600" cy="1143000"/>
          </a:xfrm>
          <a:prstGeom prst="rect">
            <a:avLst/>
          </a:prstGeom>
          <a:noFill/>
        </p:spPr>
        <p:txBody>
          <a:bodyPr wrap="square" rtlCol="0">
            <a:spAutoFit/>
          </a:bodyPr>
          <a:lstStyle/>
          <a:p>
            <a:pPr algn="ctr"/>
            <a:r>
              <a:rPr lang="en-US" sz="5400" b="1" dirty="0" smtClean="0">
                <a:solidFill>
                  <a:srgbClr val="C00000"/>
                </a:solidFill>
                <a:effectLst>
                  <a:outerShdw blurRad="38100" dist="38100" dir="2700000" algn="tl">
                    <a:srgbClr val="000000">
                      <a:alpha val="43137"/>
                    </a:srgbClr>
                  </a:outerShdw>
                </a:effectLst>
                <a:latin typeface="NikoshBAN" pitchFamily="2" charset="0"/>
                <a:cs typeface="NikoshBAN" pitchFamily="2" charset="0"/>
              </a:rPr>
              <a:t>আগ্নেয়গিরির ভিডিও চিত্র</a:t>
            </a:r>
            <a:endParaRPr lang="en-US" sz="5400" b="1" dirty="0">
              <a:solidFill>
                <a:srgbClr val="C00000"/>
              </a:solidFill>
              <a:effectLst>
                <a:outerShdw blurRad="38100" dist="38100" dir="2700000" algn="tl">
                  <a:srgbClr val="000000">
                    <a:alpha val="43137"/>
                  </a:srgbClr>
                </a:outerShdw>
              </a:effectLst>
              <a:latin typeface="NikoshBAN" pitchFamily="2" charset="0"/>
              <a:cs typeface="NikoshBAN" pitchFamily="2" charset="0"/>
            </a:endParaRPr>
          </a:p>
        </p:txBody>
      </p:sp>
      <p:pic>
        <p:nvPicPr>
          <p:cNvPr id="15" name="Volcano.mpg">
            <a:hlinkClick r:id="" action="ppaction://media"/>
          </p:cNvPr>
          <p:cNvPicPr>
            <a:picLocks noGrp="1" noRot="1" noChangeAspect="1"/>
          </p:cNvPicPr>
          <p:nvPr>
            <p:ph idx="1"/>
            <a:videoFile r:link="rId1"/>
          </p:nvPr>
        </p:nvPicPr>
        <p:blipFill>
          <a:blip r:embed="rId3"/>
          <a:stretch>
            <a:fillRect/>
          </a:stretch>
        </p:blipFill>
        <p:spPr>
          <a:xfrm>
            <a:off x="457200" y="1143000"/>
            <a:ext cx="8153400" cy="5257799"/>
          </a:xfrm>
          <a:prstGeom prst="rect">
            <a:avLst/>
          </a:prstGeom>
        </p:spPr>
      </p:pic>
    </p:spTree>
  </p:cSld>
  <p:clrMapOvr>
    <a:masterClrMapping/>
  </p:clrMapOvr>
  <p:transition advTm="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8" presetClass="entr" presetSubtype="0" accel="100000" fill="hold" grpId="1"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strVal val="#ppt_w*2.5"/>
                                          </p:val>
                                        </p:tav>
                                        <p:tav tm="100000">
                                          <p:val>
                                            <p:strVal val="#ppt_w"/>
                                          </p:val>
                                        </p:tav>
                                      </p:tavLst>
                                    </p:anim>
                                    <p:anim calcmode="lin" valueType="num">
                                      <p:cBhvr>
                                        <p:cTn id="13" dur="500" fill="hold"/>
                                        <p:tgtEl>
                                          <p:spTgt spid="4"/>
                                        </p:tgtEl>
                                        <p:attrNameLst>
                                          <p:attrName>ppt_h</p:attrName>
                                        </p:attrNameLst>
                                      </p:cBhvr>
                                      <p:tavLst>
                                        <p:tav tm="0">
                                          <p:val>
                                            <p:strVal val="#ppt_h*0.01"/>
                                          </p:val>
                                        </p:tav>
                                        <p:tav tm="100000">
                                          <p:val>
                                            <p:strVal val="#ppt_h"/>
                                          </p:val>
                                        </p:tav>
                                      </p:tavLst>
                                    </p:anim>
                                    <p:anim calcmode="lin" valueType="num">
                                      <p:cBhvr>
                                        <p:cTn id="14" dur="500" fill="hold"/>
                                        <p:tgtEl>
                                          <p:spTgt spid="4"/>
                                        </p:tgtEl>
                                        <p:attrNameLst>
                                          <p:attrName>ppt_x</p:attrName>
                                        </p:attrNameLst>
                                      </p:cBhvr>
                                      <p:tavLst>
                                        <p:tav tm="0">
                                          <p:val>
                                            <p:strVal val="#ppt_x"/>
                                          </p:val>
                                        </p:tav>
                                        <p:tav tm="100000">
                                          <p:val>
                                            <p:strVal val="#ppt_x"/>
                                          </p:val>
                                        </p:tav>
                                      </p:tavLst>
                                    </p:anim>
                                    <p:anim calcmode="lin" valueType="num">
                                      <p:cBhvr>
                                        <p:cTn id="15" dur="500" fill="hold"/>
                                        <p:tgtEl>
                                          <p:spTgt spid="4"/>
                                        </p:tgtEl>
                                        <p:attrNameLst>
                                          <p:attrName>ppt_y</p:attrName>
                                        </p:attrNameLst>
                                      </p:cBhvr>
                                      <p:tavLst>
                                        <p:tav tm="0">
                                          <p:val>
                                            <p:strVal val="#ppt_h+1"/>
                                          </p:val>
                                        </p:tav>
                                        <p:tav tm="100000">
                                          <p:val>
                                            <p:strVal val="#ppt_y"/>
                                          </p:val>
                                        </p:tav>
                                      </p:tavLst>
                                    </p:anim>
                                    <p:animEffect transition="in" filter="fade">
                                      <p:cBhvr>
                                        <p:cTn id="16" dur="500"/>
                                        <p:tgtEl>
                                          <p:spTgt spid="4"/>
                                        </p:tgtEl>
                                      </p:cBhvr>
                                    </p:animEffect>
                                  </p:childTnLst>
                                </p:cTn>
                              </p:par>
                            </p:childTnLst>
                          </p:cTn>
                        </p:par>
                        <p:par>
                          <p:cTn id="17" fill="hold">
                            <p:stCondLst>
                              <p:cond delay="500"/>
                            </p:stCondLst>
                            <p:childTnLst>
                              <p:par>
                                <p:cTn id="18" presetID="1" presetClass="mediacall" presetSubtype="0" fill="hold" nodeType="afterEffect">
                                  <p:stCondLst>
                                    <p:cond delay="0"/>
                                  </p:stCondLst>
                                  <p:childTnLst>
                                    <p:cmd type="call" cmd="playFrom(0.0)">
                                      <p:cBhvr>
                                        <p:cTn id="19" dur="115642"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20" fill="hold" display="0">
                  <p:stCondLst>
                    <p:cond delay="indefinite"/>
                  </p:stCondLst>
                  <p:endCondLst>
                    <p:cond evt="onNext" delay="0">
                      <p:tgtEl>
                        <p:sldTgt/>
                      </p:tgtEl>
                    </p:cond>
                    <p:cond evt="onPrev" delay="0">
                      <p:tgtEl>
                        <p:sldTgt/>
                      </p:tgtEl>
                    </p:cond>
                  </p:endCondLst>
                </p:cTn>
                <p:tgtEl>
                  <p:spTgt spid="15"/>
                </p:tgtEl>
              </p:cMediaNode>
            </p:video>
            <p:seq concurrent="1" nextAc="seek">
              <p:cTn id="21" restart="whenNotActive" fill="hold" evtFilter="cancelBubble" nodeType="interactiveSeq">
                <p:stCondLst>
                  <p:cond evt="onClick" delay="0">
                    <p:tgtEl>
                      <p:spTgt spid="15"/>
                    </p:tgtEl>
                  </p:cond>
                </p:stCondLst>
                <p:endSync evt="end" delay="0">
                  <p:rtn val="all"/>
                </p:endSync>
                <p:childTnLst>
                  <p:par>
                    <p:cTn id="22" fill="hold">
                      <p:stCondLst>
                        <p:cond delay="0"/>
                      </p:stCondLst>
                      <p:childTnLst>
                        <p:par>
                          <p:cTn id="23" fill="hold">
                            <p:stCondLst>
                              <p:cond delay="0"/>
                            </p:stCondLst>
                            <p:childTnLst>
                              <p:par>
                                <p:cTn id="24" presetID="2" presetClass="mediacall" presetSubtype="0" fill="hold" nodeType="clickEffect">
                                  <p:stCondLst>
                                    <p:cond delay="0"/>
                                  </p:stCondLst>
                                  <p:childTnLst>
                                    <p:cmd type="call" cmd="togglePause">
                                      <p:cBhvr>
                                        <p:cTn id="25" dur="1" fill="hold"/>
                                        <p:tgtEl>
                                          <p:spTgt spid="15"/>
                                        </p:tgtEl>
                                      </p:cBhvr>
                                    </p:cmd>
                                  </p:childTnLst>
                                </p:cTn>
                              </p:par>
                            </p:childTnLst>
                          </p:cTn>
                        </p:par>
                      </p:childTnLst>
                    </p:cTn>
                  </p:par>
                </p:childTnLst>
              </p:cTn>
              <p:nextCondLst>
                <p:cond evt="onClick" delay="0">
                  <p:tgtEl>
                    <p:spTgt spid="15"/>
                  </p:tgtEl>
                </p:cond>
              </p:nextCondLst>
            </p:seq>
          </p:childTnLst>
        </p:cTn>
      </p:par>
    </p:tnLst>
    <p:bldLst>
      <p:bldP spid="4" grpId="0"/>
      <p:bldP spid="4"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3106" y="580848"/>
            <a:ext cx="8610600" cy="5632311"/>
          </a:xfrm>
          <a:prstGeom prst="rect">
            <a:avLst/>
          </a:prstGeom>
          <a:solidFill>
            <a:srgbClr val="8294F0"/>
          </a:solidFill>
        </p:spPr>
        <p:txBody>
          <a:bodyPr wrap="square">
            <a:spAutoFit/>
          </a:bodyPr>
          <a:lstStyle/>
          <a:p>
            <a:pPr algn="just"/>
            <a:r>
              <a:rPr lang="as-IN" sz="3600" b="1" dirty="0" smtClean="0">
                <a:latin typeface="NikoshBAN" pitchFamily="2" charset="0"/>
                <a:cs typeface="NikoshBAN" pitchFamily="2" charset="0"/>
              </a:rPr>
              <a:t>আগ্নে</a:t>
            </a:r>
            <a:r>
              <a:rPr lang="en-US" sz="3600" b="1" dirty="0" smtClean="0">
                <a:latin typeface="NikoshBAN" pitchFamily="2" charset="0"/>
                <a:cs typeface="NikoshBAN" pitchFamily="2" charset="0"/>
              </a:rPr>
              <a:t>য়</a:t>
            </a:r>
            <a:r>
              <a:rPr lang="as-IN" sz="3600" b="1" dirty="0" smtClean="0">
                <a:latin typeface="NikoshBAN" pitchFamily="2" charset="0"/>
                <a:cs typeface="NikoshBAN" pitchFamily="2" charset="0"/>
              </a:rPr>
              <a:t>গিরি</a:t>
            </a:r>
            <a:r>
              <a:rPr lang="as-IN" sz="3600" dirty="0" smtClean="0">
                <a:latin typeface="NikoshBAN" pitchFamily="2" charset="0"/>
                <a:cs typeface="NikoshBAN" pitchFamily="2" charset="0"/>
              </a:rPr>
              <a:t> হলো বিশেষ ধরনের</a:t>
            </a:r>
            <a:r>
              <a:rPr lang="en-US" sz="3600" dirty="0" smtClean="0">
                <a:latin typeface="NikoshBAN" pitchFamily="2" charset="0"/>
                <a:cs typeface="NikoshBAN" pitchFamily="2" charset="0"/>
              </a:rPr>
              <a:t> </a:t>
            </a:r>
            <a:r>
              <a:rPr lang="as-IN" sz="3600" dirty="0" smtClean="0">
                <a:latin typeface="NikoshBAN" pitchFamily="2" charset="0"/>
                <a:cs typeface="NikoshBAN" pitchFamily="2" charset="0"/>
              </a:rPr>
              <a:t>পাহাড় যার ভেতর দি</a:t>
            </a:r>
            <a:r>
              <a:rPr lang="en-US" sz="3600" dirty="0" smtClean="0">
                <a:latin typeface="NikoshBAN" pitchFamily="2" charset="0"/>
                <a:cs typeface="NikoshBAN" pitchFamily="2" charset="0"/>
              </a:rPr>
              <a:t>য়ে</a:t>
            </a:r>
            <a:r>
              <a:rPr lang="as-IN" sz="3600" dirty="0" smtClean="0">
                <a:latin typeface="NikoshBAN" pitchFamily="2" charset="0"/>
                <a:cs typeface="NikoshBAN" pitchFamily="2" charset="0"/>
              </a:rPr>
              <a:t> </a:t>
            </a:r>
            <a:r>
              <a:rPr lang="en-US" sz="3600" dirty="0" smtClean="0">
                <a:latin typeface="NikoshBAN" pitchFamily="2" charset="0"/>
                <a:cs typeface="NikoshBAN" pitchFamily="2" charset="0"/>
              </a:rPr>
              <a:t>    </a:t>
            </a:r>
            <a:r>
              <a:rPr lang="as-IN" sz="3600" dirty="0" smtClean="0">
                <a:latin typeface="NikoshBAN" pitchFamily="2" charset="0"/>
                <a:cs typeface="NikoshBAN" pitchFamily="2" charset="0"/>
              </a:rPr>
              <a:t>ভূ-অভ্যান্তরের উত্তপ্ত ও গলিত পাথর, ছাই এবং গ্যাস</a:t>
            </a:r>
            <a:r>
              <a:rPr lang="en-US" sz="3600" dirty="0" smtClean="0">
                <a:latin typeface="NikoshBAN" pitchFamily="2" charset="0"/>
                <a:cs typeface="NikoshBAN" pitchFamily="2" charset="0"/>
              </a:rPr>
              <a:t> </a:t>
            </a:r>
            <a:r>
              <a:rPr lang="as-IN" sz="3600" dirty="0" smtClean="0">
                <a:latin typeface="NikoshBAN" pitchFamily="2" charset="0"/>
                <a:cs typeface="NikoshBAN" pitchFamily="2" charset="0"/>
              </a:rPr>
              <a:t>বেরি</a:t>
            </a:r>
            <a:r>
              <a:rPr lang="en-US" sz="3600" dirty="0" smtClean="0">
                <a:latin typeface="NikoshBAN" pitchFamily="2" charset="0"/>
                <a:cs typeface="NikoshBAN" pitchFamily="2" charset="0"/>
              </a:rPr>
              <a:t>য়ে</a:t>
            </a:r>
            <a:r>
              <a:rPr lang="as-IN" sz="3600" dirty="0" smtClean="0">
                <a:latin typeface="NikoshBAN" pitchFamily="2" charset="0"/>
                <a:cs typeface="NikoshBAN" pitchFamily="2" charset="0"/>
              </a:rPr>
              <a:t> আসতে</a:t>
            </a:r>
            <a:r>
              <a:rPr lang="en-US" sz="3600" dirty="0" smtClean="0">
                <a:latin typeface="NikoshBAN" pitchFamily="2" charset="0"/>
                <a:cs typeface="NikoshBAN" pitchFamily="2" charset="0"/>
              </a:rPr>
              <a:t> </a:t>
            </a:r>
            <a:r>
              <a:rPr lang="as-IN" sz="3600" dirty="0" smtClean="0">
                <a:latin typeface="NikoshBAN" pitchFamily="2" charset="0"/>
                <a:cs typeface="NikoshBAN" pitchFamily="2" charset="0"/>
              </a:rPr>
              <a:t>পারে।</a:t>
            </a:r>
            <a:r>
              <a:rPr lang="en-US" sz="3600" dirty="0" smtClean="0">
                <a:latin typeface="NikoshBAN" pitchFamily="2" charset="0"/>
                <a:cs typeface="NikoshBAN" pitchFamily="2" charset="0"/>
              </a:rPr>
              <a:t> </a:t>
            </a:r>
            <a:r>
              <a:rPr lang="as-IN" sz="3600" dirty="0" smtClean="0">
                <a:latin typeface="NikoshBAN" pitchFamily="2" charset="0"/>
                <a:cs typeface="NikoshBAN" pitchFamily="2" charset="0"/>
              </a:rPr>
              <a:t>এটি একটি</a:t>
            </a:r>
            <a:r>
              <a:rPr lang="en-US" sz="3600" dirty="0" smtClean="0">
                <a:latin typeface="NikoshBAN" pitchFamily="2" charset="0"/>
                <a:cs typeface="NikoshBAN" pitchFamily="2" charset="0"/>
              </a:rPr>
              <a:t> </a:t>
            </a:r>
            <a:r>
              <a:rPr lang="as-IN" sz="3600" dirty="0" smtClean="0">
                <a:latin typeface="NikoshBAN" pitchFamily="2" charset="0"/>
                <a:cs typeface="NikoshBAN" pitchFamily="2" charset="0"/>
              </a:rPr>
              <a:t>ভৌগোলিক প্রক্রি</a:t>
            </a:r>
            <a:r>
              <a:rPr lang="en-US" sz="3600" dirty="0" smtClean="0">
                <a:latin typeface="NikoshBAN" pitchFamily="2" charset="0"/>
                <a:cs typeface="NikoshBAN" pitchFamily="2" charset="0"/>
              </a:rPr>
              <a:t>য়া</a:t>
            </a:r>
            <a:r>
              <a:rPr lang="as-IN" sz="3600" dirty="0" smtClean="0">
                <a:latin typeface="NikoshBAN" pitchFamily="2" charset="0"/>
                <a:cs typeface="NikoshBAN" pitchFamily="2" charset="0"/>
              </a:rPr>
              <a:t>। কোনো কোনো ফাটল বা</a:t>
            </a:r>
            <a:r>
              <a:rPr lang="en-US" sz="3600" dirty="0" smtClean="0">
                <a:latin typeface="NikoshBAN" pitchFamily="2" charset="0"/>
                <a:cs typeface="NikoshBAN" pitchFamily="2" charset="0"/>
              </a:rPr>
              <a:t> </a:t>
            </a:r>
            <a:r>
              <a:rPr lang="as-IN" sz="3600" dirty="0" smtClean="0">
                <a:latin typeface="NikoshBAN" pitchFamily="2" charset="0"/>
                <a:cs typeface="NikoshBAN" pitchFamily="2" charset="0"/>
              </a:rPr>
              <a:t>ছিদ্রপথ দি</a:t>
            </a:r>
            <a:r>
              <a:rPr lang="en-US" sz="3600" dirty="0" smtClean="0">
                <a:latin typeface="NikoshBAN" pitchFamily="2" charset="0"/>
                <a:cs typeface="NikoshBAN" pitchFamily="2" charset="0"/>
              </a:rPr>
              <a:t>য়ে</a:t>
            </a:r>
            <a:r>
              <a:rPr lang="as-IN" sz="3600" dirty="0" smtClean="0">
                <a:latin typeface="NikoshBAN" pitchFamily="2" charset="0"/>
                <a:cs typeface="NikoshBAN" pitchFamily="2" charset="0"/>
              </a:rPr>
              <a:t> ভূগর্ভস্থ </a:t>
            </a:r>
            <a:r>
              <a:rPr lang="as-IN" sz="3600" b="1" dirty="0" smtClean="0">
                <a:latin typeface="NikoshBAN" pitchFamily="2" charset="0"/>
                <a:cs typeface="NikoshBAN" pitchFamily="2" charset="0"/>
              </a:rPr>
              <a:t>গরম</a:t>
            </a:r>
            <a:r>
              <a:rPr lang="en-US" sz="3600" dirty="0" smtClean="0">
                <a:latin typeface="NikoshBAN" pitchFamily="2" charset="0"/>
                <a:cs typeface="NikoshBAN" pitchFamily="2" charset="0"/>
              </a:rPr>
              <a:t> </a:t>
            </a:r>
            <a:r>
              <a:rPr lang="as-IN" sz="3600" b="1" dirty="0" smtClean="0">
                <a:latin typeface="NikoshBAN" pitchFamily="2" charset="0"/>
                <a:cs typeface="NikoshBAN" pitchFamily="2" charset="0"/>
              </a:rPr>
              <a:t>বাতাস,</a:t>
            </a:r>
            <a:r>
              <a:rPr lang="en-US" sz="3600" b="1" dirty="0" smtClean="0">
                <a:latin typeface="NikoshBAN" pitchFamily="2" charset="0"/>
                <a:cs typeface="NikoshBAN" pitchFamily="2" charset="0"/>
              </a:rPr>
              <a:t> </a:t>
            </a:r>
            <a:r>
              <a:rPr lang="as-IN" sz="3600" b="1" dirty="0" smtClean="0">
                <a:latin typeface="NikoshBAN" pitchFamily="2" charset="0"/>
                <a:cs typeface="NikoshBAN" pitchFamily="2" charset="0"/>
              </a:rPr>
              <a:t>জলী</a:t>
            </a:r>
            <a:r>
              <a:rPr lang="en-US" sz="3600" b="1" dirty="0" smtClean="0">
                <a:latin typeface="NikoshBAN" pitchFamily="2" charset="0"/>
                <a:cs typeface="NikoshBAN" pitchFamily="2" charset="0"/>
              </a:rPr>
              <a:t>য় </a:t>
            </a:r>
            <a:r>
              <a:rPr lang="as-IN" sz="3600" b="1" dirty="0" smtClean="0">
                <a:latin typeface="NikoshBAN" pitchFamily="2" charset="0"/>
                <a:cs typeface="NikoshBAN" pitchFamily="2" charset="0"/>
              </a:rPr>
              <a:t>বাষ্প</a:t>
            </a:r>
            <a:r>
              <a:rPr lang="as-IN" sz="3600" dirty="0" smtClean="0">
                <a:latin typeface="NikoshBAN" pitchFamily="2" charset="0"/>
                <a:cs typeface="NikoshBAN" pitchFamily="2" charset="0"/>
              </a:rPr>
              <a:t>,</a:t>
            </a:r>
            <a:r>
              <a:rPr lang="as-IN" sz="3600" b="1" dirty="0" smtClean="0">
                <a:latin typeface="NikoshBAN" pitchFamily="2" charset="0"/>
                <a:cs typeface="NikoshBAN" pitchFamily="2" charset="0"/>
              </a:rPr>
              <a:t>গলিত</a:t>
            </a:r>
            <a:r>
              <a:rPr lang="en-US" sz="3600" b="1" dirty="0" smtClean="0">
                <a:latin typeface="NikoshBAN" pitchFamily="2" charset="0"/>
                <a:cs typeface="NikoshBAN" pitchFamily="2" charset="0"/>
              </a:rPr>
              <a:t> শিলা</a:t>
            </a:r>
            <a:r>
              <a:rPr lang="as-IN" sz="3600" b="1" dirty="0" smtClean="0">
                <a:latin typeface="NikoshBAN" pitchFamily="2" charset="0"/>
                <a:cs typeface="NikoshBAN" pitchFamily="2" charset="0"/>
              </a:rPr>
              <a:t>,</a:t>
            </a:r>
            <a:r>
              <a:rPr lang="en-US" sz="3600" b="1" dirty="0" smtClean="0">
                <a:latin typeface="NikoshBAN" pitchFamily="2" charset="0"/>
                <a:cs typeface="NikoshBAN" pitchFamily="2" charset="0"/>
              </a:rPr>
              <a:t>কাদা, ছাই</a:t>
            </a:r>
            <a:r>
              <a:rPr lang="as-IN" sz="3600" b="1" dirty="0" smtClean="0">
                <a:latin typeface="NikoshBAN" pitchFamily="2" charset="0"/>
                <a:cs typeface="NikoshBAN" pitchFamily="2" charset="0"/>
              </a:rPr>
              <a:t> </a:t>
            </a:r>
            <a:r>
              <a:rPr lang="en-US" sz="3600" dirty="0" smtClean="0">
                <a:latin typeface="NikoshBAN" pitchFamily="2" charset="0"/>
                <a:cs typeface="NikoshBAN" pitchFamily="2" charset="0"/>
              </a:rPr>
              <a:t>প্রবল</a:t>
            </a:r>
            <a:r>
              <a:rPr lang="as-IN" sz="3600" dirty="0" smtClean="0">
                <a:latin typeface="NikoshBAN" pitchFamily="2" charset="0"/>
                <a:cs typeface="NikoshBAN" pitchFamily="2" charset="0"/>
              </a:rPr>
              <a:t> বেগে বেরি</a:t>
            </a:r>
            <a:r>
              <a:rPr lang="en-US" sz="3600" dirty="0" smtClean="0">
                <a:latin typeface="NikoshBAN" pitchFamily="2" charset="0"/>
                <a:cs typeface="NikoshBAN" pitchFamily="2" charset="0"/>
              </a:rPr>
              <a:t>য়ে </a:t>
            </a:r>
            <a:r>
              <a:rPr lang="as-IN" sz="3600" dirty="0" smtClean="0">
                <a:latin typeface="NikoshBAN" pitchFamily="2" charset="0"/>
                <a:cs typeface="NikoshBAN" pitchFamily="2" charset="0"/>
              </a:rPr>
              <a:t>আসে। নির্গত এই সকল পদার্থ ভূপৃষ্ঠের শীতলবায়ুর সংস্পর্শে এসে দ্রুত ঠান্ডা হ</a:t>
            </a:r>
            <a:r>
              <a:rPr lang="en-US" sz="3600" dirty="0" smtClean="0">
                <a:latin typeface="NikoshBAN" pitchFamily="2" charset="0"/>
                <a:cs typeface="NikoshBAN" pitchFamily="2" charset="0"/>
              </a:rPr>
              <a:t>য়ে </a:t>
            </a:r>
            <a:r>
              <a:rPr lang="as-IN" sz="3600" dirty="0" smtClean="0">
                <a:latin typeface="NikoshBAN" pitchFamily="2" charset="0"/>
                <a:cs typeface="NikoshBAN" pitchFamily="2" charset="0"/>
              </a:rPr>
              <a:t>কঠিন আকার ধারণ করে যার</a:t>
            </a:r>
            <a:r>
              <a:rPr lang="en-US" sz="3600" dirty="0" smtClean="0">
                <a:latin typeface="NikoshBAN" pitchFamily="2" charset="0"/>
                <a:cs typeface="NikoshBAN" pitchFamily="2" charset="0"/>
              </a:rPr>
              <a:t> </a:t>
            </a:r>
            <a:r>
              <a:rPr lang="as-IN" sz="3600" dirty="0" smtClean="0">
                <a:latin typeface="NikoshBAN" pitchFamily="2" charset="0"/>
                <a:cs typeface="NikoshBAN" pitchFamily="2" charset="0"/>
              </a:rPr>
              <a:t>কিছুটা ফাটলের চারপাশে এসে ধীরে ধীরে জমা হ</a:t>
            </a:r>
            <a:r>
              <a:rPr lang="en-US" sz="3600" dirty="0" smtClean="0">
                <a:latin typeface="NikoshBAN" pitchFamily="2" charset="0"/>
                <a:cs typeface="NikoshBAN" pitchFamily="2" charset="0"/>
              </a:rPr>
              <a:t>য়ে</a:t>
            </a:r>
            <a:r>
              <a:rPr lang="as-IN" sz="3600" dirty="0" smtClean="0">
                <a:latin typeface="NikoshBAN" pitchFamily="2" charset="0"/>
                <a:cs typeface="NikoshBAN" pitchFamily="2" charset="0"/>
              </a:rPr>
              <a:t> মোচাকৃতি লাভ করে। তখন</a:t>
            </a:r>
            <a:r>
              <a:rPr lang="en-US" sz="3600" dirty="0" smtClean="0">
                <a:latin typeface="NikoshBAN" pitchFamily="2" charset="0"/>
                <a:cs typeface="NikoshBAN" pitchFamily="2" charset="0"/>
              </a:rPr>
              <a:t> </a:t>
            </a:r>
            <a:r>
              <a:rPr lang="as-IN" sz="3600" dirty="0" smtClean="0">
                <a:latin typeface="NikoshBAN" pitchFamily="2" charset="0"/>
                <a:cs typeface="NikoshBAN" pitchFamily="2" charset="0"/>
              </a:rPr>
              <a:t>একে</a:t>
            </a:r>
            <a:r>
              <a:rPr lang="en-US" sz="3600" dirty="0" smtClean="0">
                <a:latin typeface="NikoshBAN" pitchFamily="2" charset="0"/>
                <a:cs typeface="NikoshBAN" pitchFamily="2" charset="0"/>
              </a:rPr>
              <a:t> </a:t>
            </a:r>
            <a:r>
              <a:rPr lang="as-IN" sz="3600" b="1" dirty="0" smtClean="0">
                <a:latin typeface="NikoshBAN" pitchFamily="2" charset="0"/>
                <a:cs typeface="NikoshBAN" pitchFamily="2" charset="0"/>
              </a:rPr>
              <a:t>আগ্নেয়গিরি</a:t>
            </a:r>
            <a:r>
              <a:rPr lang="as-IN" sz="3600" dirty="0" smtClean="0">
                <a:latin typeface="NikoshBAN" pitchFamily="2" charset="0"/>
                <a:cs typeface="NikoshBAN" pitchFamily="2" charset="0"/>
              </a:rPr>
              <a:t> বলে।আগ্নে</a:t>
            </a:r>
            <a:r>
              <a:rPr lang="en-US" sz="3600" dirty="0" smtClean="0">
                <a:latin typeface="NikoshBAN" pitchFamily="2" charset="0"/>
                <a:cs typeface="NikoshBAN" pitchFamily="2" charset="0"/>
              </a:rPr>
              <a:t>য়</a:t>
            </a:r>
            <a:r>
              <a:rPr lang="as-IN" sz="3600" dirty="0" smtClean="0">
                <a:latin typeface="NikoshBAN" pitchFamily="2" charset="0"/>
                <a:cs typeface="NikoshBAN" pitchFamily="2" charset="0"/>
              </a:rPr>
              <a:t>গিরি হতে ভূগর্ভস্থ পদার্থের</a:t>
            </a:r>
            <a:r>
              <a:rPr lang="en-US" sz="3600" dirty="0" smtClean="0">
                <a:latin typeface="NikoshBAN" pitchFamily="2" charset="0"/>
                <a:cs typeface="NikoshBAN" pitchFamily="2" charset="0"/>
              </a:rPr>
              <a:t> </a:t>
            </a:r>
            <a:r>
              <a:rPr lang="as-IN" sz="3600" dirty="0" smtClean="0">
                <a:latin typeface="NikoshBAN" pitchFamily="2" charset="0"/>
                <a:cs typeface="NikoshBAN" pitchFamily="2" charset="0"/>
              </a:rPr>
              <a:t>নির্গমনকে বলা</a:t>
            </a:r>
            <a:r>
              <a:rPr lang="en-US" sz="3600" dirty="0" smtClean="0">
                <a:latin typeface="NikoshBAN" pitchFamily="2" charset="0"/>
                <a:cs typeface="NikoshBAN" pitchFamily="2" charset="0"/>
              </a:rPr>
              <a:t> </a:t>
            </a:r>
            <a:r>
              <a:rPr lang="as-IN" sz="3600" dirty="0" smtClean="0">
                <a:latin typeface="NikoshBAN" pitchFamily="2" charset="0"/>
                <a:cs typeface="NikoshBAN" pitchFamily="2" charset="0"/>
              </a:rPr>
              <a:t>হ</a:t>
            </a:r>
            <a:r>
              <a:rPr lang="en-US" sz="3600" dirty="0" smtClean="0">
                <a:latin typeface="NikoshBAN" pitchFamily="2" charset="0"/>
                <a:cs typeface="NikoshBAN" pitchFamily="2" charset="0"/>
              </a:rPr>
              <a:t>য় </a:t>
            </a:r>
            <a:r>
              <a:rPr lang="as-IN" sz="3600" b="1" dirty="0" smtClean="0">
                <a:latin typeface="NikoshBAN" pitchFamily="2" charset="0"/>
                <a:cs typeface="NikoshBAN" pitchFamily="2" charset="0"/>
              </a:rPr>
              <a:t>অগ্ন্যুৎপাত।</a:t>
            </a:r>
            <a:endParaRPr lang="en-US" sz="3600" b="1" dirty="0">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ppt_x</p:attrName>
                                        </p:attrNameLst>
                                      </p:cBhvr>
                                      <p:tavLst>
                                        <p:tav tm="0">
                                          <p:val>
                                            <p:strVal val="#ppt_x-.2"/>
                                          </p:val>
                                        </p:tav>
                                        <p:tav tm="100000">
                                          <p:val>
                                            <p:strVal val="#ppt_x"/>
                                          </p:val>
                                        </p:tav>
                                      </p:tavLst>
                                    </p:anim>
                                    <p:anim calcmode="lin" valueType="num">
                                      <p:cBhvr>
                                        <p:cTn id="8" dur="2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824100"/>
            <a:ext cx="8763000" cy="3539430"/>
          </a:xfrm>
          <a:prstGeom prst="rect">
            <a:avLst/>
          </a:prstGeom>
        </p:spPr>
        <p:txBody>
          <a:bodyPr wrap="square">
            <a:spAutoFit/>
          </a:bodyPr>
          <a:lstStyle/>
          <a:p>
            <a:pPr algn="just"/>
            <a:r>
              <a:rPr lang="as-IN" sz="3200" dirty="0" smtClean="0">
                <a:latin typeface="NikoshBAN" pitchFamily="2" charset="0"/>
                <a:cs typeface="NikoshBAN" pitchFamily="2" charset="0"/>
              </a:rPr>
              <a:t>ভূত্বকের কিছু অংশ কোন কারণে কখনও কখনও হঠাৎ কেপে ওঠে। সাধারণত এরূপ কম্পন কয়েক সেকেন্ড মাত্র স্থায়ী হয়। আবার কখনও কখনও কিছুক্ষণ পরপর কম্পন অনুভূত হয়। কখনও এরূপ কম্পন মৃদু আবার কখনও অত্যন্ত প্রবল হয়। ভূ-ত্বকের আকস্মিক এরূপ ক্ষণিক কম্পন বা স্পন্দনকে ভূমিকম্প বলে। বৈজ্ঞানিক ব্যাখ্যা মতে, “ভূমিকম্প বলতে প্রাকৃতিক কারণে পৃথিবীর কোনো অংশের মাটি হঠাৎ করে কেঁপে ওঠাকে বুঝায়”।</a:t>
            </a:r>
            <a:endParaRPr lang="en-US" sz="3200" b="1" dirty="0">
              <a:latin typeface="NikoshBAN" pitchFamily="2" charset="0"/>
              <a:cs typeface="NikoshBAN" pitchFamily="2" charset="0"/>
            </a:endParaRPr>
          </a:p>
        </p:txBody>
      </p:sp>
      <p:pic>
        <p:nvPicPr>
          <p:cNvPr id="3076" name="Picture 4" descr="C:\Users\K. A.M.High School\Desktop\earthquake_6.jpg"/>
          <p:cNvPicPr>
            <a:picLocks noChangeAspect="1" noChangeArrowheads="1"/>
          </p:cNvPicPr>
          <p:nvPr/>
        </p:nvPicPr>
        <p:blipFill>
          <a:blip r:embed="rId2"/>
          <a:srcRect/>
          <a:stretch>
            <a:fillRect/>
          </a:stretch>
        </p:blipFill>
        <p:spPr bwMode="auto">
          <a:xfrm>
            <a:off x="222846" y="4267200"/>
            <a:ext cx="8692554" cy="2514600"/>
          </a:xfrm>
          <a:prstGeom prst="rect">
            <a:avLst/>
          </a:prstGeom>
          <a:noFill/>
        </p:spPr>
      </p:pic>
      <p:sp>
        <p:nvSpPr>
          <p:cNvPr id="4" name="Rectangle 3"/>
          <p:cNvSpPr/>
          <p:nvPr/>
        </p:nvSpPr>
        <p:spPr>
          <a:xfrm>
            <a:off x="1371600" y="0"/>
            <a:ext cx="5867400" cy="923330"/>
          </a:xfrm>
          <a:prstGeom prst="rect">
            <a:avLst/>
          </a:prstGeom>
        </p:spPr>
        <p:txBody>
          <a:bodyPr wrap="square">
            <a:spAutoFit/>
          </a:bodyPr>
          <a:lstStyle/>
          <a:p>
            <a:pPr algn="ctr"/>
            <a:r>
              <a:rPr lang="as-IN" sz="5400" b="1" dirty="0" smtClean="0">
                <a:latin typeface="NikoshBAN" pitchFamily="2" charset="0"/>
                <a:cs typeface="NikoshBAN" pitchFamily="2" charset="0"/>
              </a:rPr>
              <a:t>ভূমিকম্প</a:t>
            </a:r>
            <a:r>
              <a:rPr lang="en-US" sz="5400" b="1" dirty="0" smtClean="0">
                <a:latin typeface="NikoshBAN" pitchFamily="2" charset="0"/>
                <a:cs typeface="NikoshBAN" pitchFamily="2" charset="0"/>
              </a:rPr>
              <a:t> </a:t>
            </a:r>
            <a:r>
              <a:rPr lang="as-IN" sz="5400" b="1" dirty="0" smtClean="0">
                <a:latin typeface="NikoshBAN" pitchFamily="2" charset="0"/>
                <a:cs typeface="NikoshBAN" pitchFamily="2" charset="0"/>
              </a:rPr>
              <a:t>কী?</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9" presetClass="entr" presetSubtype="0" decel="10000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0" fill="hold"/>
                                        <p:tgtEl>
                                          <p:spTgt spid="2"/>
                                        </p:tgtEl>
                                        <p:attrNameLst>
                                          <p:attrName>ppt_w</p:attrName>
                                        </p:attrNameLst>
                                      </p:cBhvr>
                                      <p:tavLst>
                                        <p:tav tm="0">
                                          <p:val>
                                            <p:fltVal val="0"/>
                                          </p:val>
                                        </p:tav>
                                        <p:tav tm="100000">
                                          <p:val>
                                            <p:strVal val="#ppt_w"/>
                                          </p:val>
                                        </p:tav>
                                      </p:tavLst>
                                    </p:anim>
                                    <p:anim calcmode="lin" valueType="num">
                                      <p:cBhvr>
                                        <p:cTn id="13" dur="5000" fill="hold"/>
                                        <p:tgtEl>
                                          <p:spTgt spid="2"/>
                                        </p:tgtEl>
                                        <p:attrNameLst>
                                          <p:attrName>ppt_h</p:attrName>
                                        </p:attrNameLst>
                                      </p:cBhvr>
                                      <p:tavLst>
                                        <p:tav tm="0">
                                          <p:val>
                                            <p:fltVal val="0"/>
                                          </p:val>
                                        </p:tav>
                                        <p:tav tm="100000">
                                          <p:val>
                                            <p:strVal val="#ppt_h"/>
                                          </p:val>
                                        </p:tav>
                                      </p:tavLst>
                                    </p:anim>
                                    <p:anim calcmode="lin" valueType="num">
                                      <p:cBhvr>
                                        <p:cTn id="14" dur="5000" fill="hold"/>
                                        <p:tgtEl>
                                          <p:spTgt spid="2"/>
                                        </p:tgtEl>
                                        <p:attrNameLst>
                                          <p:attrName>style.rotation</p:attrName>
                                        </p:attrNameLst>
                                      </p:cBhvr>
                                      <p:tavLst>
                                        <p:tav tm="0">
                                          <p:val>
                                            <p:fltVal val="360"/>
                                          </p:val>
                                        </p:tav>
                                        <p:tav tm="100000">
                                          <p:val>
                                            <p:fltVal val="0"/>
                                          </p:val>
                                        </p:tav>
                                      </p:tavLst>
                                    </p:anim>
                                    <p:animEffect transition="in" filter="fade">
                                      <p:cBhvr>
                                        <p:cTn id="15" dur="50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47" presetClass="entr" presetSubtype="0" fill="hold" nodeType="clickEffect">
                                  <p:stCondLst>
                                    <p:cond delay="0"/>
                                  </p:stCondLst>
                                  <p:childTnLst>
                                    <p:set>
                                      <p:cBhvr>
                                        <p:cTn id="19" dur="1" fill="hold">
                                          <p:stCondLst>
                                            <p:cond delay="0"/>
                                          </p:stCondLst>
                                        </p:cTn>
                                        <p:tgtEl>
                                          <p:spTgt spid="3076"/>
                                        </p:tgtEl>
                                        <p:attrNameLst>
                                          <p:attrName>style.visibility</p:attrName>
                                        </p:attrNameLst>
                                      </p:cBhvr>
                                      <p:to>
                                        <p:strVal val="visible"/>
                                      </p:to>
                                    </p:set>
                                    <p:animEffect transition="in" filter="fade">
                                      <p:cBhvr>
                                        <p:cTn id="20" dur="2000"/>
                                        <p:tgtEl>
                                          <p:spTgt spid="3076"/>
                                        </p:tgtEl>
                                      </p:cBhvr>
                                    </p:animEffect>
                                    <p:anim calcmode="lin" valueType="num">
                                      <p:cBhvr>
                                        <p:cTn id="21" dur="2000" fill="hold"/>
                                        <p:tgtEl>
                                          <p:spTgt spid="3076"/>
                                        </p:tgtEl>
                                        <p:attrNameLst>
                                          <p:attrName>ppt_x</p:attrName>
                                        </p:attrNameLst>
                                      </p:cBhvr>
                                      <p:tavLst>
                                        <p:tav tm="0">
                                          <p:val>
                                            <p:strVal val="#ppt_x"/>
                                          </p:val>
                                        </p:tav>
                                        <p:tav tm="100000">
                                          <p:val>
                                            <p:strVal val="#ppt_x"/>
                                          </p:val>
                                        </p:tav>
                                      </p:tavLst>
                                    </p:anim>
                                    <p:anim calcmode="lin" valueType="num">
                                      <p:cBhvr>
                                        <p:cTn id="22" dur="2000" fill="hold"/>
                                        <p:tgtEl>
                                          <p:spTgt spid="307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1020295"/>
            <a:ext cx="8229600" cy="5016758"/>
          </a:xfrm>
          <a:prstGeom prst="rect">
            <a:avLst/>
          </a:prstGeom>
        </p:spPr>
        <p:txBody>
          <a:bodyPr wrap="square">
            <a:spAutoFit/>
          </a:bodyPr>
          <a:lstStyle/>
          <a:p>
            <a:pPr algn="just"/>
            <a:r>
              <a:rPr lang="as-IN" sz="3200" dirty="0" smtClean="0">
                <a:latin typeface="NikoshBAN" pitchFamily="2" charset="0"/>
                <a:cs typeface="NikoshBAN" pitchFamily="2" charset="0"/>
              </a:rPr>
              <a:t>অন্যভাবে বলা যায় যে, প্রাকৃতিক কারণবশত ভূ</a:t>
            </a:r>
            <a:r>
              <a:rPr lang="en-US" sz="3200" dirty="0" smtClean="0">
                <a:latin typeface="NikoshBAN" pitchFamily="2" charset="0"/>
                <a:cs typeface="NikoshBAN" pitchFamily="2" charset="0"/>
              </a:rPr>
              <a:t>-</a:t>
            </a:r>
            <a:r>
              <a:rPr lang="as-IN" sz="3200" dirty="0" smtClean="0">
                <a:latin typeface="NikoshBAN" pitchFamily="2" charset="0"/>
                <a:cs typeface="NikoshBAN" pitchFamily="2" charset="0"/>
              </a:rPr>
              <a:t>আলোড়নের ফলে ভূ-পৃষ্ঠের কোনো কোনো অংশের আকস্মিক ক্ষণস্থায়ী কম্পনের সৃষ্টি হলে তাকে ভূমিকম্প বলে। ভুমিকম্পের সুনির্দিষ্ট কতগুলো বৈশিষ্ঠ্য রয়েছে। যেমন- এটি অকস্মাৎ সংঘটিত হয়; খুবই ক্ষণস্থায়ী; ভূ-অভ্যন্তরে সংঘটিত থাকে; সরাসরি পর্যবেক্ষণের কোনো সুযোগ নেই; পৃথিবীর নির্দিষ্ট কিছু অঞ্চলে ভূমিকম্প বেশি সংঘটিত হয়;  প্রায় ক্ষেত্রে ভূমিকম্প ধ্বংসাত্মক; প্রত্যেকটি ভূমিকম্পের একটি কেন্দ্র এবং ১টি উপকেন্দ্র থাকে; ভূমিকম্পের সময় তার উৎস স্থল থেকে তিনটি মতান্তরে চারটি ভূকম্পন তরঙ্গের সৃষ্টি </a:t>
            </a:r>
            <a:r>
              <a:rPr lang="en-US" sz="3200" dirty="0" smtClean="0">
                <a:latin typeface="NikoshBAN" pitchFamily="2" charset="0"/>
                <a:cs typeface="NikoshBAN" pitchFamily="2" charset="0"/>
              </a:rPr>
              <a:t>হয়।</a:t>
            </a:r>
            <a:endParaRPr lang="en-US" sz="3200" b="1" dirty="0">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ppt_x</p:attrName>
                                        </p:attrNameLst>
                                      </p:cBhvr>
                                      <p:tavLst>
                                        <p:tav tm="0">
                                          <p:val>
                                            <p:strVal val="#ppt_x"/>
                                          </p:val>
                                        </p:tav>
                                        <p:tav tm="100000">
                                          <p:val>
                                            <p:strVal val="#ppt_x"/>
                                          </p:val>
                                        </p:tav>
                                      </p:tavLst>
                                    </p:anim>
                                    <p:anim calcmode="lin" valueType="num">
                                      <p:cBhvr>
                                        <p:cTn id="9" dur="1800" decel="100000" fill="hold"/>
                                        <p:tgtEl>
                                          <p:spTgt spid="2"/>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bn-IN" sz="900" b="1" i="0" u="none" strike="noStrike" cap="none" normalizeH="0" baseline="0" smtClean="0">
                <a:ln>
                  <a:noFill/>
                </a:ln>
                <a:solidFill>
                  <a:srgbClr val="FF6600"/>
                </a:solidFill>
                <a:effectLst/>
                <a:latin typeface="Arial" charset="0"/>
                <a:cs typeface="Vrinda"/>
              </a:rPr>
              <a:t>ভূমিকম্প কেন হয়</a:t>
            </a:r>
            <a:r>
              <a:rPr kumimoji="0" lang="en-US" sz="900" b="1" i="0" u="none" strike="noStrike" cap="none" normalizeH="0" baseline="0" dirty="0" smtClean="0">
                <a:ln>
                  <a:noFill/>
                </a:ln>
                <a:solidFill>
                  <a:srgbClr val="FF6600"/>
                </a:solidFill>
                <a:effectLst/>
                <a:latin typeface="Arial" charset="0"/>
                <a:cs typeface="Vrinda"/>
              </a:rPr>
              <a:t>?</a:t>
            </a:r>
            <a:endParaRPr kumimoji="0" lang="en-US" sz="900" b="1" i="0" u="none" strike="noStrike" cap="none" normalizeH="0" baseline="0" dirty="0" smtClean="0">
              <a:ln>
                <a:noFill/>
              </a:ln>
              <a:solidFill>
                <a:schemeClr val="tx1"/>
              </a:solidFill>
              <a:effectLst/>
              <a:latin typeface="Arial"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Arial" charset="0"/>
                <a:cs typeface="Arial" charset="0"/>
              </a:rPr>
              <a:t>  </a:t>
            </a:r>
            <a:r>
              <a:rPr kumimoji="0" lang="en-US" sz="19100" b="0" i="0" u="none" strike="noStrike" cap="none" normalizeH="0" baseline="0" dirty="0" smtClean="0">
                <a:ln>
                  <a:noFill/>
                </a:ln>
                <a:solidFill>
                  <a:schemeClr val="tx1"/>
                </a:solidFill>
                <a:effectLst/>
                <a:latin typeface="Arial" charset="0"/>
                <a:cs typeface="Arial" charset="0"/>
              </a:rPr>
              <a:t> </a:t>
            </a:r>
            <a:endParaRPr kumimoji="0" lang="en-US" sz="1800" b="0" i="0" u="none" strike="noStrike" cap="none" normalizeH="0" baseline="0" dirty="0" smtClean="0">
              <a:ln>
                <a:noFill/>
              </a:ln>
              <a:solidFill>
                <a:schemeClr val="tx1"/>
              </a:solidFill>
              <a:effectLst/>
              <a:latin typeface="Arial" charset="0"/>
              <a:cs typeface="Arial" charset="0"/>
            </a:endParaRPr>
          </a:p>
        </p:txBody>
      </p:sp>
      <p:pic>
        <p:nvPicPr>
          <p:cNvPr id="5124" name="Picture 4" descr="Earthquake"/>
          <p:cNvPicPr>
            <a:picLocks noChangeAspect="1" noChangeArrowheads="1"/>
          </p:cNvPicPr>
          <p:nvPr/>
        </p:nvPicPr>
        <p:blipFill>
          <a:blip r:embed="rId2"/>
          <a:srcRect/>
          <a:stretch>
            <a:fillRect/>
          </a:stretch>
        </p:blipFill>
        <p:spPr bwMode="auto">
          <a:xfrm>
            <a:off x="200890" y="152405"/>
            <a:ext cx="8763000" cy="4343395"/>
          </a:xfrm>
          <a:prstGeom prst="rect">
            <a:avLst/>
          </a:prstGeom>
          <a:noFill/>
        </p:spPr>
      </p:pic>
      <p:sp>
        <p:nvSpPr>
          <p:cNvPr id="6" name="TextBox 5"/>
          <p:cNvSpPr txBox="1"/>
          <p:nvPr/>
        </p:nvSpPr>
        <p:spPr>
          <a:xfrm>
            <a:off x="152400" y="4495800"/>
            <a:ext cx="8839200" cy="2062103"/>
          </a:xfrm>
          <a:prstGeom prst="rect">
            <a:avLst/>
          </a:prstGeom>
          <a:noFill/>
        </p:spPr>
        <p:txBody>
          <a:bodyPr wrap="square" rtlCol="0">
            <a:spAutoFit/>
          </a:bodyPr>
          <a:lstStyle/>
          <a:p>
            <a:pPr algn="just"/>
            <a:r>
              <a:rPr lang="as-IN" sz="3200" dirty="0" smtClean="0">
                <a:latin typeface="NikoshBAN" pitchFamily="2" charset="0"/>
                <a:cs typeface="NikoshBAN" pitchFamily="2" charset="0"/>
              </a:rPr>
              <a:t>আমাদের পৃথিবীটা অনেকগুলো প্লেটের সমন্বয়ে গঠিত। এই প্লেটগুলো পরস্পরের সঙ্গে গায়ে গায়ে লাগানো। কোনো কারণে যদি এই প্লেটের স্থানচ্যুতি ঘটে বা পরস্পরের বিপরীত দিকে ওরা নড়তে থাকে, তখনই ভূমিকম্প হয়। এছাড়া আগ্নেয়গিরির অগ্নুৎপাতের সময়ও ভূমিকম্প হয়। </a:t>
            </a:r>
            <a:endParaRPr lang="en-US" sz="3200" dirty="0">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5124"/>
                                        </p:tgtEl>
                                        <p:attrNameLst>
                                          <p:attrName>style.visibility</p:attrName>
                                        </p:attrNameLst>
                                      </p:cBhvr>
                                      <p:to>
                                        <p:strVal val="visible"/>
                                      </p:to>
                                    </p:set>
                                    <p:anim calcmode="lin" valueType="num">
                                      <p:cBhvr>
                                        <p:cTn id="7" dur="1000" decel="50000" fill="hold">
                                          <p:stCondLst>
                                            <p:cond delay="0"/>
                                          </p:stCondLst>
                                        </p:cTn>
                                        <p:tgtEl>
                                          <p:spTgt spid="5124"/>
                                        </p:tgtEl>
                                        <p:attrNameLst>
                                          <p:attrName>style.rotation</p:attrName>
                                        </p:attrNameLst>
                                      </p:cBhvr>
                                      <p:tavLst>
                                        <p:tav tm="0">
                                          <p:val>
                                            <p:fltVal val="-90"/>
                                          </p:val>
                                        </p:tav>
                                        <p:tav tm="100000">
                                          <p:val>
                                            <p:fltVal val="0"/>
                                          </p:val>
                                        </p:tav>
                                      </p:tavLst>
                                    </p:anim>
                                    <p:anim calcmode="lin" valueType="num">
                                      <p:cBhvr>
                                        <p:cTn id="8" dur="1000" decel="50000" fill="hold">
                                          <p:stCondLst>
                                            <p:cond delay="0"/>
                                          </p:stCondLst>
                                        </p:cTn>
                                        <p:tgtEl>
                                          <p:spTgt spid="5124"/>
                                        </p:tgtEl>
                                        <p:attrNameLst>
                                          <p:attrName>ppt_w</p:attrName>
                                        </p:attrNameLst>
                                      </p:cBhvr>
                                      <p:tavLst>
                                        <p:tav tm="0">
                                          <p:val>
                                            <p:strVal val="#ppt_w"/>
                                          </p:val>
                                        </p:tav>
                                        <p:tav tm="100000">
                                          <p:val>
                                            <p:strVal val="#ppt_w*.05"/>
                                          </p:val>
                                        </p:tav>
                                      </p:tavLst>
                                    </p:anim>
                                    <p:anim calcmode="lin" valueType="num">
                                      <p:cBhvr>
                                        <p:cTn id="9" dur="1000" accel="50000" fill="hold">
                                          <p:stCondLst>
                                            <p:cond delay="1000"/>
                                          </p:stCondLst>
                                        </p:cTn>
                                        <p:tgtEl>
                                          <p:spTgt spid="5124"/>
                                        </p:tgtEl>
                                        <p:attrNameLst>
                                          <p:attrName>ppt_w</p:attrName>
                                        </p:attrNameLst>
                                      </p:cBhvr>
                                      <p:tavLst>
                                        <p:tav tm="0">
                                          <p:val>
                                            <p:strVal val="#ppt_w*.05"/>
                                          </p:val>
                                        </p:tav>
                                        <p:tav tm="100000">
                                          <p:val>
                                            <p:strVal val="#ppt_w"/>
                                          </p:val>
                                        </p:tav>
                                      </p:tavLst>
                                    </p:anim>
                                    <p:anim calcmode="lin" valueType="num">
                                      <p:cBhvr>
                                        <p:cTn id="10" dur="2000" fill="hold"/>
                                        <p:tgtEl>
                                          <p:spTgt spid="5124"/>
                                        </p:tgtEl>
                                        <p:attrNameLst>
                                          <p:attrName>ppt_h</p:attrName>
                                        </p:attrNameLst>
                                      </p:cBhvr>
                                      <p:tavLst>
                                        <p:tav tm="0">
                                          <p:val>
                                            <p:strVal val="#ppt_h"/>
                                          </p:val>
                                        </p:tav>
                                        <p:tav tm="100000">
                                          <p:val>
                                            <p:strVal val="#ppt_h"/>
                                          </p:val>
                                        </p:tav>
                                      </p:tavLst>
                                    </p:anim>
                                    <p:anim calcmode="lin" valueType="num">
                                      <p:cBhvr>
                                        <p:cTn id="11" dur="1000" decel="50000" fill="hold">
                                          <p:stCondLst>
                                            <p:cond delay="0"/>
                                          </p:stCondLst>
                                        </p:cTn>
                                        <p:tgtEl>
                                          <p:spTgt spid="5124"/>
                                        </p:tgtEl>
                                        <p:attrNameLst>
                                          <p:attrName>ppt_x</p:attrName>
                                        </p:attrNameLst>
                                      </p:cBhvr>
                                      <p:tavLst>
                                        <p:tav tm="0">
                                          <p:val>
                                            <p:strVal val="#ppt_x+.4"/>
                                          </p:val>
                                        </p:tav>
                                        <p:tav tm="100000">
                                          <p:val>
                                            <p:strVal val="#ppt_x"/>
                                          </p:val>
                                        </p:tav>
                                      </p:tavLst>
                                    </p:anim>
                                    <p:anim calcmode="lin" valueType="num">
                                      <p:cBhvr>
                                        <p:cTn id="12" dur="1000" decel="50000" fill="hold">
                                          <p:stCondLst>
                                            <p:cond delay="0"/>
                                          </p:stCondLst>
                                        </p:cTn>
                                        <p:tgtEl>
                                          <p:spTgt spid="5124"/>
                                        </p:tgtEl>
                                        <p:attrNameLst>
                                          <p:attrName>ppt_y</p:attrName>
                                        </p:attrNameLst>
                                      </p:cBhvr>
                                      <p:tavLst>
                                        <p:tav tm="0">
                                          <p:val>
                                            <p:strVal val="#ppt_y-.2"/>
                                          </p:val>
                                        </p:tav>
                                        <p:tav tm="100000">
                                          <p:val>
                                            <p:strVal val="#ppt_y+.1"/>
                                          </p:val>
                                        </p:tav>
                                      </p:tavLst>
                                    </p:anim>
                                    <p:anim calcmode="lin" valueType="num">
                                      <p:cBhvr>
                                        <p:cTn id="13" dur="1000" accel="50000" fill="hold">
                                          <p:stCondLst>
                                            <p:cond delay="1000"/>
                                          </p:stCondLst>
                                        </p:cTn>
                                        <p:tgtEl>
                                          <p:spTgt spid="5124"/>
                                        </p:tgtEl>
                                        <p:attrNameLst>
                                          <p:attrName>ppt_y</p:attrName>
                                        </p:attrNameLst>
                                      </p:cBhvr>
                                      <p:tavLst>
                                        <p:tav tm="0">
                                          <p:val>
                                            <p:strVal val="#ppt_y+.1"/>
                                          </p:val>
                                        </p:tav>
                                        <p:tav tm="100000">
                                          <p:val>
                                            <p:strVal val="#ppt_y"/>
                                          </p:val>
                                        </p:tav>
                                      </p:tavLst>
                                    </p:anim>
                                    <p:animEffect transition="in" filter="fade">
                                      <p:cBhvr>
                                        <p:cTn id="14" dur="2000" decel="50000">
                                          <p:stCondLst>
                                            <p:cond delay="0"/>
                                          </p:stCondLst>
                                        </p:cTn>
                                        <p:tgtEl>
                                          <p:spTgt spid="5124"/>
                                        </p:tgtEl>
                                      </p:cBhvr>
                                    </p:animEffect>
                                  </p:childTnLst>
                                </p:cTn>
                              </p:par>
                            </p:childTnLst>
                          </p:cTn>
                        </p:par>
                      </p:childTnLst>
                    </p:cTn>
                  </p:par>
                  <p:par>
                    <p:cTn id="15" fill="hold">
                      <p:stCondLst>
                        <p:cond delay="indefinite"/>
                      </p:stCondLst>
                      <p:childTnLst>
                        <p:par>
                          <p:cTn id="16" fill="hold">
                            <p:stCondLst>
                              <p:cond delay="0"/>
                            </p:stCondLst>
                            <p:childTnLst>
                              <p:par>
                                <p:cTn id="17" presetID="58" presetClass="entr" presetSubtype="0" accel="10000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2000" fill="hold"/>
                                        <p:tgtEl>
                                          <p:spTgt spid="6"/>
                                        </p:tgtEl>
                                        <p:attrNameLst>
                                          <p:attrName>ppt_w</p:attrName>
                                        </p:attrNameLst>
                                      </p:cBhvr>
                                      <p:tavLst>
                                        <p:tav tm="0">
                                          <p:val>
                                            <p:strVal val="#ppt_w*2.5"/>
                                          </p:val>
                                        </p:tav>
                                        <p:tav tm="100000">
                                          <p:val>
                                            <p:strVal val="#ppt_w"/>
                                          </p:val>
                                        </p:tav>
                                      </p:tavLst>
                                    </p:anim>
                                    <p:anim calcmode="lin" valueType="num">
                                      <p:cBhvr>
                                        <p:cTn id="20" dur="2000" fill="hold"/>
                                        <p:tgtEl>
                                          <p:spTgt spid="6"/>
                                        </p:tgtEl>
                                        <p:attrNameLst>
                                          <p:attrName>ppt_h</p:attrName>
                                        </p:attrNameLst>
                                      </p:cBhvr>
                                      <p:tavLst>
                                        <p:tav tm="0">
                                          <p:val>
                                            <p:strVal val="#ppt_h*0.01"/>
                                          </p:val>
                                        </p:tav>
                                        <p:tav tm="100000">
                                          <p:val>
                                            <p:strVal val="#ppt_h"/>
                                          </p:val>
                                        </p:tav>
                                      </p:tavLst>
                                    </p:anim>
                                    <p:anim calcmode="lin" valueType="num">
                                      <p:cBhvr>
                                        <p:cTn id="21" dur="2000" fill="hold"/>
                                        <p:tgtEl>
                                          <p:spTgt spid="6"/>
                                        </p:tgtEl>
                                        <p:attrNameLst>
                                          <p:attrName>ppt_x</p:attrName>
                                        </p:attrNameLst>
                                      </p:cBhvr>
                                      <p:tavLst>
                                        <p:tav tm="0">
                                          <p:val>
                                            <p:strVal val="#ppt_x"/>
                                          </p:val>
                                        </p:tav>
                                        <p:tav tm="100000">
                                          <p:val>
                                            <p:strVal val="#ppt_x"/>
                                          </p:val>
                                        </p:tav>
                                      </p:tavLst>
                                    </p:anim>
                                    <p:anim calcmode="lin" valueType="num">
                                      <p:cBhvr>
                                        <p:cTn id="22" dur="2000" fill="hold"/>
                                        <p:tgtEl>
                                          <p:spTgt spid="6"/>
                                        </p:tgtEl>
                                        <p:attrNameLst>
                                          <p:attrName>ppt_y</p:attrName>
                                        </p:attrNameLst>
                                      </p:cBhvr>
                                      <p:tavLst>
                                        <p:tav tm="0">
                                          <p:val>
                                            <p:strVal val="#ppt_h+1"/>
                                          </p:val>
                                        </p:tav>
                                        <p:tav tm="100000">
                                          <p:val>
                                            <p:strVal val="#ppt_y"/>
                                          </p:val>
                                        </p:tav>
                                      </p:tavLst>
                                    </p:anim>
                                    <p:animEffect transition="in" filter="fade">
                                      <p:cBhvr>
                                        <p:cTn id="23"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152400"/>
            <a:ext cx="8686800" cy="6463308"/>
          </a:xfrm>
          <a:prstGeom prst="rect">
            <a:avLst/>
          </a:prstGeom>
        </p:spPr>
        <p:txBody>
          <a:bodyPr wrap="square">
            <a:spAutoFit/>
          </a:bodyPr>
          <a:lstStyle/>
          <a:p>
            <a:pPr algn="ctr"/>
            <a:r>
              <a:rPr lang="as-IN" sz="4800" b="1" dirty="0" smtClean="0">
                <a:latin typeface="NikoshBAN" pitchFamily="2" charset="0"/>
                <a:cs typeface="NikoshBAN" pitchFamily="2" charset="0"/>
              </a:rPr>
              <a:t>ভূমিকম্পের পরিমাপ</a:t>
            </a:r>
            <a:r>
              <a:rPr lang="en-US" sz="4800" b="1" dirty="0" smtClean="0">
                <a:latin typeface="NikoshBAN" pitchFamily="2" charset="0"/>
                <a:cs typeface="NikoshBAN" pitchFamily="2" charset="0"/>
              </a:rPr>
              <a:t>ঃ</a:t>
            </a:r>
            <a:endParaRPr lang="as-IN" sz="4800" b="1" dirty="0" smtClean="0">
              <a:latin typeface="NikoshBAN" pitchFamily="2" charset="0"/>
              <a:cs typeface="NikoshBAN" pitchFamily="2" charset="0"/>
            </a:endParaRPr>
          </a:p>
          <a:p>
            <a:pPr algn="just"/>
            <a:endParaRPr lang="en-US" sz="1400" dirty="0" smtClean="0">
              <a:latin typeface="NikoshBAN" pitchFamily="2" charset="0"/>
              <a:cs typeface="NikoshBAN" pitchFamily="2" charset="0"/>
            </a:endParaRPr>
          </a:p>
          <a:p>
            <a:pPr algn="just"/>
            <a:r>
              <a:rPr lang="as-IN" sz="3200" dirty="0" smtClean="0">
                <a:latin typeface="NikoshBAN" pitchFamily="2" charset="0"/>
                <a:cs typeface="NikoshBAN" pitchFamily="2" charset="0"/>
              </a:rPr>
              <a:t>মোটামুটি ১৫০ বছর আগ পর্যন্ত মানুষ শুধু ভূমিকম্প হয়ে গেলো, এমনটাই দেখতে পেত। কিন্তু, কতো মাত্রার ভূমিকম্প হলো, তা জানতে পারতো না। এর পরেই আবি</a:t>
            </a:r>
            <a:r>
              <a:rPr lang="en-US" sz="3200" dirty="0" smtClean="0">
                <a:latin typeface="NikoshBAN" pitchFamily="2" charset="0"/>
                <a:cs typeface="NikoshBAN" pitchFamily="2" charset="0"/>
              </a:rPr>
              <a:t>ষ্কৃ</a:t>
            </a:r>
            <a:r>
              <a:rPr lang="as-IN" sz="3200" dirty="0" smtClean="0">
                <a:latin typeface="NikoshBAN" pitchFamily="2" charset="0"/>
                <a:cs typeface="NikoshBAN" pitchFamily="2" charset="0"/>
              </a:rPr>
              <a:t>ত হয় ভূমিকম্প মাপার যন্ত্র। যাকে বলা হয় সিসমোগ্রাফ বা সিসমোমিটার। এই সিসমোগ্রাফ আরো একটি নামেও পরিচিত, তা হচ্ছে- একসিলারোগ্রাফ। ভূমিকম্পের মাত্রা দুইভাবে পরিমাপ করা হয়। তীব্রতা </a:t>
            </a:r>
            <a:r>
              <a:rPr lang="as-IN" sz="2800" dirty="0" smtClean="0">
                <a:latin typeface="NikoshBAN" pitchFamily="2" charset="0"/>
                <a:cs typeface="NikoshBAN" pitchFamily="2" charset="0"/>
              </a:rPr>
              <a:t>(</a:t>
            </a:r>
            <a:r>
              <a:rPr lang="en-US" sz="2800" dirty="0" smtClean="0">
                <a:latin typeface="NikoshBAN" pitchFamily="2" charset="0"/>
                <a:cs typeface="NikoshBAN" pitchFamily="2" charset="0"/>
              </a:rPr>
              <a:t>Magnitude) </a:t>
            </a:r>
            <a:r>
              <a:rPr lang="as-IN" sz="3200" dirty="0" smtClean="0">
                <a:latin typeface="NikoshBAN" pitchFamily="2" charset="0"/>
                <a:cs typeface="NikoshBAN" pitchFamily="2" charset="0"/>
              </a:rPr>
              <a:t>আর প্রচণ্ডতা বা ব্যাপকতা </a:t>
            </a:r>
            <a:r>
              <a:rPr lang="as-IN" sz="2800" dirty="0" smtClean="0">
                <a:latin typeface="NikoshBAN" pitchFamily="2" charset="0"/>
                <a:cs typeface="NikoshBAN" pitchFamily="2" charset="0"/>
              </a:rPr>
              <a:t>(</a:t>
            </a:r>
            <a:r>
              <a:rPr lang="en-US" sz="2800" dirty="0" smtClean="0">
                <a:latin typeface="NikoshBAN" pitchFamily="2" charset="0"/>
                <a:cs typeface="NikoshBAN" pitchFamily="2" charset="0"/>
              </a:rPr>
              <a:t>Intensity)। </a:t>
            </a:r>
            <a:r>
              <a:rPr lang="as-IN" sz="3200" dirty="0" smtClean="0">
                <a:latin typeface="NikoshBAN" pitchFamily="2" charset="0"/>
                <a:cs typeface="NikoshBAN" pitchFamily="2" charset="0"/>
              </a:rPr>
              <a:t>ভূমিকম্পের তীব্রতা সাধারণত রিখটার স্কেলে মাপা হয়। আর রিখটার স্কেলে ভূমিকম্পের মাত্রা ৫ এর উপরে উঠলেই যথেষ্ট বিপদের আশঙ্কা রয়েছে বলেই মনে করা হয়। রিখটার স্কেলের মাত্রা ১ ডিগ্রি বৃদ্ধি পেলেই ভূ কম্পনের মাত্রা ১০ থেকে ৩০ গুণ বেড়ে যায়</a:t>
            </a:r>
            <a:r>
              <a:rPr lang="as-IN" sz="2800" dirty="0" smtClean="0">
                <a:latin typeface="NikoshBAN" pitchFamily="2" charset="0"/>
                <a:cs typeface="NikoshBAN" pitchFamily="2" charset="0"/>
              </a:rPr>
              <a:t>!</a:t>
            </a:r>
            <a:endParaRPr lang="en-US" sz="2800" dirty="0">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600" decel="100000"/>
                                        <p:tgtEl>
                                          <p:spTgt spid="2"/>
                                        </p:tgtEl>
                                      </p:cBhvr>
                                    </p:animEffect>
                                    <p:anim calcmode="lin" valueType="num">
                                      <p:cBhvr>
                                        <p:cTn id="8" dur="1600" decel="100000" fill="hold"/>
                                        <p:tgtEl>
                                          <p:spTgt spid="2"/>
                                        </p:tgtEl>
                                        <p:attrNameLst>
                                          <p:attrName>style.rotation</p:attrName>
                                        </p:attrNameLst>
                                      </p:cBhvr>
                                      <p:tavLst>
                                        <p:tav tm="0">
                                          <p:val>
                                            <p:fltVal val="-90"/>
                                          </p:val>
                                        </p:tav>
                                        <p:tav tm="100000">
                                          <p:val>
                                            <p:fltVal val="0"/>
                                          </p:val>
                                        </p:tav>
                                      </p:tavLst>
                                    </p:anim>
                                    <p:anim calcmode="lin" valueType="num">
                                      <p:cBhvr>
                                        <p:cTn id="9" dur="1600" decel="100000" fill="hold"/>
                                        <p:tgtEl>
                                          <p:spTgt spid="2"/>
                                        </p:tgtEl>
                                        <p:attrNameLst>
                                          <p:attrName>ppt_x</p:attrName>
                                        </p:attrNameLst>
                                      </p:cBhvr>
                                      <p:tavLst>
                                        <p:tav tm="0">
                                          <p:val>
                                            <p:strVal val="#ppt_x+0.4"/>
                                          </p:val>
                                        </p:tav>
                                        <p:tav tm="100000">
                                          <p:val>
                                            <p:strVal val="#ppt_x-0.05"/>
                                          </p:val>
                                        </p:tav>
                                      </p:tavLst>
                                    </p:anim>
                                    <p:anim calcmode="lin" valueType="num">
                                      <p:cBhvr>
                                        <p:cTn id="10" dur="1600" decel="100000" fill="hold"/>
                                        <p:tgtEl>
                                          <p:spTgt spid="2"/>
                                        </p:tgtEl>
                                        <p:attrNameLst>
                                          <p:attrName>ppt_y</p:attrName>
                                        </p:attrNameLst>
                                      </p:cBhvr>
                                      <p:tavLst>
                                        <p:tav tm="0">
                                          <p:val>
                                            <p:strVal val="#ppt_y-0.4"/>
                                          </p:val>
                                        </p:tav>
                                        <p:tav tm="100000">
                                          <p:val>
                                            <p:strVal val="#ppt_y+0.1"/>
                                          </p:val>
                                        </p:tav>
                                      </p:tavLst>
                                    </p:anim>
                                    <p:anim calcmode="lin" valueType="num">
                                      <p:cBhvr>
                                        <p:cTn id="11" dur="400" accel="100000" fill="hold">
                                          <p:stCondLst>
                                            <p:cond delay="1600"/>
                                          </p:stCondLst>
                                        </p:cTn>
                                        <p:tgtEl>
                                          <p:spTgt spid="2"/>
                                        </p:tgtEl>
                                        <p:attrNameLst>
                                          <p:attrName>ppt_x</p:attrName>
                                        </p:attrNameLst>
                                      </p:cBhvr>
                                      <p:tavLst>
                                        <p:tav tm="0">
                                          <p:val>
                                            <p:strVal val="#ppt_x-0.05"/>
                                          </p:val>
                                        </p:tav>
                                        <p:tav tm="100000">
                                          <p:val>
                                            <p:strVal val="#ppt_x"/>
                                          </p:val>
                                        </p:tav>
                                      </p:tavLst>
                                    </p:anim>
                                    <p:anim calcmode="lin" valueType="num">
                                      <p:cBhvr>
                                        <p:cTn id="12" dur="400" accel="100000" fill="hold">
                                          <p:stCondLst>
                                            <p:cond delay="16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533400" y="1905009"/>
          <a:ext cx="8153400" cy="3992880"/>
        </p:xfrm>
        <a:graphic>
          <a:graphicData uri="http://schemas.openxmlformats.org/drawingml/2006/table">
            <a:tbl>
              <a:tblPr firstRow="1" bandRow="1">
                <a:tableStyleId>{5C22544A-7EE6-4342-B048-85BDC9FD1C3A}</a:tableStyleId>
              </a:tblPr>
              <a:tblGrid>
                <a:gridCol w="4076700"/>
                <a:gridCol w="4076700"/>
              </a:tblGrid>
              <a:tr h="390696">
                <a:tc>
                  <a:txBody>
                    <a:bodyPr/>
                    <a:lstStyle/>
                    <a:p>
                      <a:pPr algn="l"/>
                      <a:r>
                        <a:rPr lang="as-IN" sz="3600" dirty="0" smtClean="0">
                          <a:solidFill>
                            <a:srgbClr val="FFFF00"/>
                          </a:solidFill>
                          <a:latin typeface="NikoshBAN" pitchFamily="2" charset="0"/>
                          <a:cs typeface="NikoshBAN" pitchFamily="2" charset="0"/>
                        </a:rPr>
                        <a:t>তীব্রতা</a:t>
                      </a:r>
                      <a:r>
                        <a:rPr lang="en-US" sz="3600" dirty="0" smtClean="0">
                          <a:solidFill>
                            <a:srgbClr val="FFFF00"/>
                          </a:solidFill>
                          <a:latin typeface="NikoshBAN" pitchFamily="2" charset="0"/>
                          <a:cs typeface="NikoshBAN" pitchFamily="2" charset="0"/>
                        </a:rPr>
                        <a:t> (রিখটার স্কেলে)</a:t>
                      </a:r>
                      <a:endParaRPr lang="as-IN" sz="3600" dirty="0">
                        <a:solidFill>
                          <a:srgbClr val="FFFF00"/>
                        </a:solidFill>
                        <a:latin typeface="NikoshBAN" pitchFamily="2" charset="0"/>
                        <a:cs typeface="NikoshBAN" pitchFamily="2" charset="0"/>
                      </a:endParaRPr>
                    </a:p>
                  </a:txBody>
                  <a:tcPr marL="76200" marR="76200" marT="76200" marB="76200" anchor="ctr"/>
                </a:tc>
                <a:tc>
                  <a:txBody>
                    <a:bodyPr/>
                    <a:lstStyle/>
                    <a:p>
                      <a:pPr algn="l"/>
                      <a:r>
                        <a:rPr lang="as-IN" sz="3600" dirty="0">
                          <a:solidFill>
                            <a:srgbClr val="FFFF00"/>
                          </a:solidFill>
                          <a:latin typeface="NikoshBAN" pitchFamily="2" charset="0"/>
                          <a:cs typeface="NikoshBAN" pitchFamily="2" charset="0"/>
                        </a:rPr>
                        <a:t>ক্ষয়ক্ষতির আশঙ্কা</a:t>
                      </a:r>
                    </a:p>
                  </a:txBody>
                  <a:tcPr marL="76200" marR="76200" marT="76200" marB="76200" anchor="ctr"/>
                </a:tc>
              </a:tr>
              <a:tr h="390696">
                <a:tc>
                  <a:txBody>
                    <a:bodyPr/>
                    <a:lstStyle/>
                    <a:p>
                      <a:pPr algn="l"/>
                      <a:r>
                        <a:rPr lang="as-IN" sz="4400" b="1" dirty="0">
                          <a:latin typeface="NikoshBAN" pitchFamily="2" charset="0"/>
                          <a:cs typeface="NikoshBAN" pitchFamily="2" charset="0"/>
                        </a:rPr>
                        <a:t>৫ এর বেশি</a:t>
                      </a:r>
                    </a:p>
                  </a:txBody>
                  <a:tcPr marL="76200" marR="76200" marT="76200" marB="76200" anchor="ctr">
                    <a:solidFill>
                      <a:schemeClr val="accent5"/>
                    </a:solidFill>
                  </a:tcPr>
                </a:tc>
                <a:tc>
                  <a:txBody>
                    <a:bodyPr/>
                    <a:lstStyle/>
                    <a:p>
                      <a:pPr algn="l"/>
                      <a:r>
                        <a:rPr lang="as-IN" sz="4400" b="1" dirty="0">
                          <a:latin typeface="NikoshBAN" pitchFamily="2" charset="0"/>
                          <a:cs typeface="NikoshBAN" pitchFamily="2" charset="0"/>
                        </a:rPr>
                        <a:t>বিপদের সম্ভাবনা</a:t>
                      </a:r>
                    </a:p>
                  </a:txBody>
                  <a:tcPr marL="76200" marR="76200" marT="76200" marB="76200" anchor="ctr">
                    <a:solidFill>
                      <a:schemeClr val="accent5"/>
                    </a:solidFill>
                  </a:tcPr>
                </a:tc>
              </a:tr>
              <a:tr h="390696">
                <a:tc>
                  <a:txBody>
                    <a:bodyPr/>
                    <a:lstStyle/>
                    <a:p>
                      <a:pPr algn="l"/>
                      <a:r>
                        <a:rPr lang="as-IN" sz="4400" b="1" dirty="0">
                          <a:latin typeface="NikoshBAN" pitchFamily="2" charset="0"/>
                          <a:cs typeface="NikoshBAN" pitchFamily="2" charset="0"/>
                        </a:rPr>
                        <a:t>৬-৬.৯</a:t>
                      </a:r>
                    </a:p>
                  </a:txBody>
                  <a:tcPr marL="76200" marR="76200" marT="76200" marB="76200" anchor="ctr">
                    <a:solidFill>
                      <a:srgbClr val="00B050"/>
                    </a:solidFill>
                  </a:tcPr>
                </a:tc>
                <a:tc>
                  <a:txBody>
                    <a:bodyPr/>
                    <a:lstStyle/>
                    <a:p>
                      <a:pPr algn="l"/>
                      <a:r>
                        <a:rPr lang="as-IN" sz="4400" b="1" dirty="0">
                          <a:latin typeface="NikoshBAN" pitchFamily="2" charset="0"/>
                          <a:cs typeface="NikoshBAN" pitchFamily="2" charset="0"/>
                        </a:rPr>
                        <a:t>ব্যাপক</a:t>
                      </a:r>
                    </a:p>
                  </a:txBody>
                  <a:tcPr marL="76200" marR="76200" marT="76200" marB="76200" anchor="ctr">
                    <a:solidFill>
                      <a:srgbClr val="00B050"/>
                    </a:solidFill>
                  </a:tcPr>
                </a:tc>
              </a:tr>
              <a:tr h="390696">
                <a:tc>
                  <a:txBody>
                    <a:bodyPr/>
                    <a:lstStyle/>
                    <a:p>
                      <a:pPr algn="l"/>
                      <a:r>
                        <a:rPr lang="as-IN" sz="4400" b="1" dirty="0">
                          <a:latin typeface="NikoshBAN" pitchFamily="2" charset="0"/>
                          <a:cs typeface="NikoshBAN" pitchFamily="2" charset="0"/>
                        </a:rPr>
                        <a:t>৭-৭.৯</a:t>
                      </a:r>
                    </a:p>
                  </a:txBody>
                  <a:tcPr marL="76200" marR="76200" marT="76200" marB="76200" anchor="ctr">
                    <a:solidFill>
                      <a:schemeClr val="accent6">
                        <a:lumMod val="60000"/>
                        <a:lumOff val="40000"/>
                      </a:schemeClr>
                    </a:solidFill>
                  </a:tcPr>
                </a:tc>
                <a:tc>
                  <a:txBody>
                    <a:bodyPr/>
                    <a:lstStyle/>
                    <a:p>
                      <a:pPr algn="l"/>
                      <a:r>
                        <a:rPr lang="as-IN" sz="4400" b="1" dirty="0">
                          <a:latin typeface="NikoshBAN" pitchFamily="2" charset="0"/>
                          <a:cs typeface="NikoshBAN" pitchFamily="2" charset="0"/>
                        </a:rPr>
                        <a:t>ভয়াবহ</a:t>
                      </a:r>
                    </a:p>
                  </a:txBody>
                  <a:tcPr marL="76200" marR="76200" marT="76200" marB="76200" anchor="ctr">
                    <a:solidFill>
                      <a:schemeClr val="accent6">
                        <a:lumMod val="60000"/>
                        <a:lumOff val="40000"/>
                      </a:schemeClr>
                    </a:solidFill>
                  </a:tcPr>
                </a:tc>
              </a:tr>
              <a:tr h="390696">
                <a:tc>
                  <a:txBody>
                    <a:bodyPr/>
                    <a:lstStyle/>
                    <a:p>
                      <a:pPr algn="l"/>
                      <a:r>
                        <a:rPr lang="as-IN" sz="4400" b="1" dirty="0">
                          <a:latin typeface="NikoshBAN" pitchFamily="2" charset="0"/>
                          <a:cs typeface="NikoshBAN" pitchFamily="2" charset="0"/>
                        </a:rPr>
                        <a:t>৮ বা এর বেশি</a:t>
                      </a:r>
                    </a:p>
                  </a:txBody>
                  <a:tcPr marL="76200" marR="76200" marT="76200" marB="76200" anchor="ctr">
                    <a:solidFill>
                      <a:srgbClr val="FF0000"/>
                    </a:solidFill>
                  </a:tcPr>
                </a:tc>
                <a:tc>
                  <a:txBody>
                    <a:bodyPr/>
                    <a:lstStyle/>
                    <a:p>
                      <a:pPr algn="l"/>
                      <a:r>
                        <a:rPr lang="as-IN" sz="4400" b="1" dirty="0">
                          <a:latin typeface="NikoshBAN" pitchFamily="2" charset="0"/>
                          <a:cs typeface="NikoshBAN" pitchFamily="2" charset="0"/>
                        </a:rPr>
                        <a:t>অত্যন্ত ভয়াবহ</a:t>
                      </a:r>
                    </a:p>
                  </a:txBody>
                  <a:tcPr marL="76200" marR="76200" marT="76200" marB="76200" anchor="ctr">
                    <a:solidFill>
                      <a:srgbClr val="FF0000"/>
                    </a:solidFill>
                  </a:tcPr>
                </a:tc>
              </a:tr>
            </a:tbl>
          </a:graphicData>
        </a:graphic>
      </p:graphicFrame>
      <p:sp>
        <p:nvSpPr>
          <p:cNvPr id="3" name="TextBox 2"/>
          <p:cNvSpPr txBox="1"/>
          <p:nvPr/>
        </p:nvSpPr>
        <p:spPr>
          <a:xfrm>
            <a:off x="609600" y="381000"/>
            <a:ext cx="8001000" cy="1015663"/>
          </a:xfrm>
          <a:prstGeom prst="rect">
            <a:avLst/>
          </a:prstGeom>
          <a:noFill/>
        </p:spPr>
        <p:txBody>
          <a:bodyPr wrap="square" rtlCol="0">
            <a:spAutoFit/>
          </a:bodyPr>
          <a:lstStyle/>
          <a:p>
            <a:pPr algn="ctr"/>
            <a:r>
              <a:rPr lang="en-US" sz="6000" b="1" dirty="0" smtClean="0">
                <a:latin typeface="NikoshBAN" pitchFamily="2" charset="0"/>
                <a:cs typeface="NikoshBAN" pitchFamily="2" charset="0"/>
              </a:rPr>
              <a:t>ক্ষয়ক্ষতির প্রকৃতি</a:t>
            </a:r>
            <a:endParaRPr lang="en-US" sz="6000" b="1" dirty="0">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ppt_x</p:attrName>
                                        </p:attrNameLst>
                                      </p:cBhvr>
                                      <p:tavLst>
                                        <p:tav tm="0">
                                          <p:val>
                                            <p:strVal val="#ppt_x"/>
                                          </p:val>
                                        </p:tav>
                                        <p:tav tm="100000">
                                          <p:val>
                                            <p:strVal val="#ppt_x"/>
                                          </p:val>
                                        </p:tav>
                                      </p:tavLst>
                                    </p:anim>
                                    <p:anim calcmode="lin" valueType="num">
                                      <p:cBhvr>
                                        <p:cTn id="9" dur="1800" decel="100000" fill="hold"/>
                                        <p:tgtEl>
                                          <p:spTgt spid="3"/>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down)">
                                      <p:cBhvr>
                                        <p:cTn id="15" dur="5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1" descr="C:\Users\K. A.M.High School\Desktop\Earthquake_5.jpg"/>
          <p:cNvPicPr>
            <a:picLocks noChangeAspect="1" noChangeArrowheads="1"/>
          </p:cNvPicPr>
          <p:nvPr/>
        </p:nvPicPr>
        <p:blipFill>
          <a:blip r:embed="rId3"/>
          <a:srcRect/>
          <a:stretch>
            <a:fillRect/>
          </a:stretch>
        </p:blipFill>
        <p:spPr bwMode="auto">
          <a:xfrm>
            <a:off x="6705600" y="228600"/>
            <a:ext cx="2281680" cy="6324600"/>
          </a:xfrm>
          <a:prstGeom prst="rect">
            <a:avLst/>
          </a:prstGeom>
          <a:noFill/>
        </p:spPr>
      </p:pic>
      <p:sp>
        <p:nvSpPr>
          <p:cNvPr id="3" name="Rectangle 2"/>
          <p:cNvSpPr/>
          <p:nvPr/>
        </p:nvSpPr>
        <p:spPr>
          <a:xfrm>
            <a:off x="152400" y="228601"/>
            <a:ext cx="6477000" cy="7048083"/>
          </a:xfrm>
          <a:prstGeom prst="rect">
            <a:avLst/>
          </a:prstGeom>
        </p:spPr>
        <p:txBody>
          <a:bodyPr wrap="square">
            <a:spAutoFit/>
          </a:bodyPr>
          <a:lstStyle/>
          <a:p>
            <a:pPr algn="ctr"/>
            <a:r>
              <a:rPr lang="as-IN" sz="3600" b="1" dirty="0" smtClean="0">
                <a:solidFill>
                  <a:srgbClr val="C00000"/>
                </a:solidFill>
                <a:latin typeface="NikoshBAN" pitchFamily="2" charset="0"/>
                <a:cs typeface="NikoshBAN" pitchFamily="2" charset="0"/>
              </a:rPr>
              <a:t>ভূমিকম্পের সময় </a:t>
            </a:r>
            <a:r>
              <a:rPr lang="en-US" sz="3600" b="1" dirty="0" smtClean="0">
                <a:solidFill>
                  <a:srgbClr val="C00000"/>
                </a:solidFill>
                <a:latin typeface="NikoshBAN" pitchFamily="2" charset="0"/>
                <a:cs typeface="NikoshBAN" pitchFamily="2" charset="0"/>
              </a:rPr>
              <a:t>করণীয়ঃ</a:t>
            </a:r>
            <a:endParaRPr lang="as-IN" sz="3600" b="1" dirty="0" smtClean="0">
              <a:solidFill>
                <a:srgbClr val="C00000"/>
              </a:solidFill>
              <a:latin typeface="NikoshBAN" pitchFamily="2" charset="0"/>
              <a:cs typeface="NikoshBAN" pitchFamily="2" charset="0"/>
            </a:endParaRPr>
          </a:p>
          <a:p>
            <a:pPr algn="just"/>
            <a:r>
              <a:rPr lang="as-IN" sz="3200" dirty="0" smtClean="0">
                <a:latin typeface="NikoshBAN" pitchFamily="2" charset="0"/>
                <a:cs typeface="NikoshBAN" pitchFamily="2" charset="0"/>
              </a:rPr>
              <a:t>আমেরিকান রেডক্রসের পরামর্শ অনুযায়ী, সবচেয়ে উত্তম পন্থা হলো,‘ড্রপ-কাভার-হোল্ড অন’ বা ‘ডাক-কাভার’ পদ্ধতি। অর্থাৎ, কম্পন শুরু হলে মেঝেতে বসে পড়তে হবে। এরপর শক্ত টেবিল বা ডেস্কের নিচে ঢুকে কাভার নিতে হবে</a:t>
            </a:r>
            <a:r>
              <a:rPr lang="en-US" sz="3200" dirty="0" smtClean="0">
                <a:latin typeface="NikoshBAN" pitchFamily="2" charset="0"/>
                <a:cs typeface="NikoshBAN" pitchFamily="2" charset="0"/>
              </a:rPr>
              <a:t>।</a:t>
            </a:r>
            <a:r>
              <a:rPr lang="as-IN" sz="3200" dirty="0" smtClean="0">
                <a:latin typeface="NikoshBAN" pitchFamily="2" charset="0"/>
                <a:cs typeface="NikoshBAN" pitchFamily="2" charset="0"/>
              </a:rPr>
              <a:t>এমন ডেস্ক বেছে নিতে হবে, যাতে প্রয়োজনের সময় সেই কাভারসহ নড়াচড়া করা যায়। তাদের মতে, ভূমিকম্পে বিল্ডিং খুব বেশি কলাপস বা ভেঙে না পড়লেও আশেপাশের টুকিটাকি জিনিস গায়ের উপর পড়ে হেড-নেক-চেস্ট ইনজুরি হতে পারে। তাই এগুলোর হাত থেকে বাঁচার জন্যই ডেস্ক বা এরকম কিছুর নিচে কাভার নেওয়া জরুরী।</a:t>
            </a:r>
            <a:br>
              <a:rPr lang="as-IN" sz="3200" dirty="0" smtClean="0">
                <a:latin typeface="NikoshBAN" pitchFamily="2" charset="0"/>
                <a:cs typeface="NikoshBAN" pitchFamily="2" charset="0"/>
              </a:rPr>
            </a:br>
            <a:endParaRPr lang="en-US" sz="3200" dirty="0" smtClean="0">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lide(fromBottom)">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0" presetClass="entr" presetSubtype="0" fill="hold" nodeType="clickEffect">
                                  <p:stCondLst>
                                    <p:cond delay="0"/>
                                  </p:stCondLst>
                                  <p:childTnLst>
                                    <p:set>
                                      <p:cBhvr>
                                        <p:cTn id="11" dur="1" fill="hold">
                                          <p:stCondLst>
                                            <p:cond delay="0"/>
                                          </p:stCondLst>
                                        </p:cTn>
                                        <p:tgtEl>
                                          <p:spTgt spid="15361"/>
                                        </p:tgtEl>
                                        <p:attrNameLst>
                                          <p:attrName>style.visibility</p:attrName>
                                        </p:attrNameLst>
                                      </p:cBhvr>
                                      <p:to>
                                        <p:strVal val="visible"/>
                                      </p:to>
                                    </p:set>
                                    <p:animEffect transition="in" filter="fade">
                                      <p:cBhvr>
                                        <p:cTn id="12" dur="1600" decel="100000"/>
                                        <p:tgtEl>
                                          <p:spTgt spid="15361"/>
                                        </p:tgtEl>
                                      </p:cBhvr>
                                    </p:animEffect>
                                    <p:anim calcmode="lin" valueType="num">
                                      <p:cBhvr>
                                        <p:cTn id="13" dur="1600" decel="100000" fill="hold"/>
                                        <p:tgtEl>
                                          <p:spTgt spid="15361"/>
                                        </p:tgtEl>
                                        <p:attrNameLst>
                                          <p:attrName>style.rotation</p:attrName>
                                        </p:attrNameLst>
                                      </p:cBhvr>
                                      <p:tavLst>
                                        <p:tav tm="0">
                                          <p:val>
                                            <p:fltVal val="-90"/>
                                          </p:val>
                                        </p:tav>
                                        <p:tav tm="100000">
                                          <p:val>
                                            <p:fltVal val="0"/>
                                          </p:val>
                                        </p:tav>
                                      </p:tavLst>
                                    </p:anim>
                                    <p:anim calcmode="lin" valueType="num">
                                      <p:cBhvr>
                                        <p:cTn id="14" dur="1600" decel="100000" fill="hold"/>
                                        <p:tgtEl>
                                          <p:spTgt spid="15361"/>
                                        </p:tgtEl>
                                        <p:attrNameLst>
                                          <p:attrName>ppt_x</p:attrName>
                                        </p:attrNameLst>
                                      </p:cBhvr>
                                      <p:tavLst>
                                        <p:tav tm="0">
                                          <p:val>
                                            <p:strVal val="#ppt_x+0.4"/>
                                          </p:val>
                                        </p:tav>
                                        <p:tav tm="100000">
                                          <p:val>
                                            <p:strVal val="#ppt_x-0.05"/>
                                          </p:val>
                                        </p:tav>
                                      </p:tavLst>
                                    </p:anim>
                                    <p:anim calcmode="lin" valueType="num">
                                      <p:cBhvr>
                                        <p:cTn id="15" dur="1600" decel="100000" fill="hold"/>
                                        <p:tgtEl>
                                          <p:spTgt spid="15361"/>
                                        </p:tgtEl>
                                        <p:attrNameLst>
                                          <p:attrName>ppt_y</p:attrName>
                                        </p:attrNameLst>
                                      </p:cBhvr>
                                      <p:tavLst>
                                        <p:tav tm="0">
                                          <p:val>
                                            <p:strVal val="#ppt_y-0.4"/>
                                          </p:val>
                                        </p:tav>
                                        <p:tav tm="100000">
                                          <p:val>
                                            <p:strVal val="#ppt_y+0.1"/>
                                          </p:val>
                                        </p:tav>
                                      </p:tavLst>
                                    </p:anim>
                                    <p:anim calcmode="lin" valueType="num">
                                      <p:cBhvr>
                                        <p:cTn id="16" dur="400" accel="100000" fill="hold">
                                          <p:stCondLst>
                                            <p:cond delay="1600"/>
                                          </p:stCondLst>
                                        </p:cTn>
                                        <p:tgtEl>
                                          <p:spTgt spid="15361"/>
                                        </p:tgtEl>
                                        <p:attrNameLst>
                                          <p:attrName>ppt_x</p:attrName>
                                        </p:attrNameLst>
                                      </p:cBhvr>
                                      <p:tavLst>
                                        <p:tav tm="0">
                                          <p:val>
                                            <p:strVal val="#ppt_x-0.05"/>
                                          </p:val>
                                        </p:tav>
                                        <p:tav tm="100000">
                                          <p:val>
                                            <p:strVal val="#ppt_x"/>
                                          </p:val>
                                        </p:tav>
                                      </p:tavLst>
                                    </p:anim>
                                    <p:anim calcmode="lin" valueType="num">
                                      <p:cBhvr>
                                        <p:cTn id="17" dur="400" accel="100000" fill="hold">
                                          <p:stCondLst>
                                            <p:cond delay="1600"/>
                                          </p:stCondLst>
                                        </p:cTn>
                                        <p:tgtEl>
                                          <p:spTgt spid="15361"/>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242445"/>
            <a:ext cx="8077200" cy="3154710"/>
          </a:xfrm>
          <a:prstGeom prst="rect">
            <a:avLst/>
          </a:prstGeom>
        </p:spPr>
        <p:txBody>
          <a:bodyPr wrap="square">
            <a:spAutoFit/>
          </a:bodyPr>
          <a:lstStyle/>
          <a:p>
            <a:pPr algn="ctr"/>
            <a:r>
              <a:rPr lang="en-US" sz="11500" b="1" dirty="0" smtClean="0">
                <a:solidFill>
                  <a:srgbClr val="FF0000"/>
                </a:solidFill>
                <a:latin typeface="NikoshBAN" pitchFamily="2" charset="0"/>
                <a:cs typeface="NikoshBAN" pitchFamily="2" charset="0"/>
              </a:rPr>
              <a:t>একক কাজ</a:t>
            </a:r>
          </a:p>
          <a:p>
            <a:pPr algn="ctr"/>
            <a:r>
              <a:rPr lang="en-US" sz="3600" b="1" dirty="0" smtClean="0">
                <a:solidFill>
                  <a:srgbClr val="002060"/>
                </a:solidFill>
                <a:latin typeface="NikoshBAN" pitchFamily="2" charset="0"/>
                <a:cs typeface="NikoshBAN" pitchFamily="2" charset="0"/>
              </a:rPr>
              <a:t>সময়- ০৫ মিনিট</a:t>
            </a:r>
          </a:p>
          <a:p>
            <a:pPr algn="ctr"/>
            <a:endParaRPr lang="en-US" sz="2400" b="1" dirty="0" smtClean="0">
              <a:latin typeface="NikoshBAN" pitchFamily="2" charset="0"/>
              <a:cs typeface="NikoshBAN" pitchFamily="2" charset="0"/>
            </a:endParaRPr>
          </a:p>
          <a:p>
            <a:pPr algn="ctr"/>
            <a:endParaRPr lang="en-US" sz="2400" b="1" dirty="0" smtClean="0">
              <a:latin typeface="NikoshBAN" pitchFamily="2" charset="0"/>
              <a:cs typeface="NikoshBAN" pitchFamily="2" charset="0"/>
            </a:endParaRPr>
          </a:p>
        </p:txBody>
      </p:sp>
      <p:sp>
        <p:nvSpPr>
          <p:cNvPr id="4" name="Flowchart: Alternate Process 3"/>
          <p:cNvSpPr/>
          <p:nvPr/>
        </p:nvSpPr>
        <p:spPr>
          <a:xfrm>
            <a:off x="387930" y="3539845"/>
            <a:ext cx="8382000" cy="1413155"/>
          </a:xfrm>
          <a:prstGeom prst="flowChartAlternateProcess">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latin typeface="NikoshBAN" pitchFamily="2" charset="0"/>
                <a:cs typeface="NikoshBAN" pitchFamily="2" charset="0"/>
              </a:rPr>
              <a:t>আগ্নেয়গিরির অগ্নুৎপাতের কারণ কী কী তা খাতায় লিখ।</a:t>
            </a:r>
            <a:endParaRPr lang="en-US" sz="3600" dirty="0">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ppt_w</p:attrName>
                                        </p:attrNameLst>
                                      </p:cBhvr>
                                      <p:tavLst>
                                        <p:tav tm="0">
                                          <p:val>
                                            <p:fltVal val="0"/>
                                          </p:val>
                                        </p:tav>
                                        <p:tav tm="100000">
                                          <p:val>
                                            <p:strVal val="#ppt_w"/>
                                          </p:val>
                                        </p:tav>
                                      </p:tavLst>
                                    </p:anim>
                                    <p:anim calcmode="lin" valueType="num">
                                      <p:cBhvr>
                                        <p:cTn id="8" dur="2000" fill="hold"/>
                                        <p:tgtEl>
                                          <p:spTgt spid="2"/>
                                        </p:tgtEl>
                                        <p:attrNameLst>
                                          <p:attrName>ppt_h</p:attrName>
                                        </p:attrNameLst>
                                      </p:cBhvr>
                                      <p:tavLst>
                                        <p:tav tm="0">
                                          <p:val>
                                            <p:fltVal val="0"/>
                                          </p:val>
                                        </p:tav>
                                        <p:tav tm="100000">
                                          <p:val>
                                            <p:strVal val="#ppt_h"/>
                                          </p:val>
                                        </p:tav>
                                      </p:tavLst>
                                    </p:anim>
                                    <p:anim calcmode="lin" valueType="num">
                                      <p:cBhvr>
                                        <p:cTn id="9" dur="2000" fill="hold"/>
                                        <p:tgtEl>
                                          <p:spTgt spid="2"/>
                                        </p:tgtEl>
                                        <p:attrNameLst>
                                          <p:attrName>style.rotation</p:attrName>
                                        </p:attrNameLst>
                                      </p:cBhvr>
                                      <p:tavLst>
                                        <p:tav tm="0">
                                          <p:val>
                                            <p:fltVal val="90"/>
                                          </p:val>
                                        </p:tav>
                                        <p:tav tm="100000">
                                          <p:val>
                                            <p:fltVal val="0"/>
                                          </p:val>
                                        </p:tav>
                                      </p:tavLst>
                                    </p:anim>
                                    <p:animEffect transition="in" filter="fade">
                                      <p:cBhvr>
                                        <p:cTn id="10" dur="2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3" presetClass="entr" presetSubtype="16"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2000" fill="hold"/>
                                        <p:tgtEl>
                                          <p:spTgt spid="4"/>
                                        </p:tgtEl>
                                        <p:attrNameLst>
                                          <p:attrName>ppt_w</p:attrName>
                                        </p:attrNameLst>
                                      </p:cBhvr>
                                      <p:tavLst>
                                        <p:tav tm="0">
                                          <p:val>
                                            <p:fltVal val="0"/>
                                          </p:val>
                                        </p:tav>
                                        <p:tav tm="100000">
                                          <p:val>
                                            <p:strVal val="#ppt_w"/>
                                          </p:val>
                                        </p:tav>
                                      </p:tavLst>
                                    </p:anim>
                                    <p:anim calcmode="lin" valueType="num">
                                      <p:cBhvr>
                                        <p:cTn id="16" dur="20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533401"/>
            <a:ext cx="8077200" cy="2846933"/>
          </a:xfrm>
          <a:prstGeom prst="rect">
            <a:avLst/>
          </a:prstGeom>
        </p:spPr>
        <p:txBody>
          <a:bodyPr wrap="square">
            <a:spAutoFit/>
          </a:bodyPr>
          <a:lstStyle/>
          <a:p>
            <a:pPr algn="ctr"/>
            <a:r>
              <a:rPr lang="en-US" sz="11500" b="1" dirty="0" smtClean="0">
                <a:solidFill>
                  <a:srgbClr val="FF0000"/>
                </a:solidFill>
                <a:latin typeface="NikoshBAN" pitchFamily="2" charset="0"/>
                <a:cs typeface="NikoshBAN" pitchFamily="2" charset="0"/>
              </a:rPr>
              <a:t>জোড়ায় কাজ</a:t>
            </a:r>
          </a:p>
          <a:p>
            <a:pPr algn="ctr"/>
            <a:r>
              <a:rPr lang="en-US" sz="4000" b="1" dirty="0" smtClean="0">
                <a:solidFill>
                  <a:srgbClr val="FFFF00"/>
                </a:solidFill>
                <a:latin typeface="NikoshBAN" pitchFamily="2" charset="0"/>
                <a:cs typeface="NikoshBAN" pitchFamily="2" charset="0"/>
              </a:rPr>
              <a:t>সময়- ০৫ মিনিট</a:t>
            </a:r>
          </a:p>
          <a:p>
            <a:pPr algn="ctr"/>
            <a:endParaRPr lang="en-US" sz="2400" b="1" dirty="0" smtClean="0">
              <a:latin typeface="NikoshBAN" pitchFamily="2" charset="0"/>
              <a:cs typeface="NikoshBAN" pitchFamily="2" charset="0"/>
            </a:endParaRPr>
          </a:p>
        </p:txBody>
      </p:sp>
      <p:sp>
        <p:nvSpPr>
          <p:cNvPr id="3" name="Flowchart: Alternate Process 2"/>
          <p:cNvSpPr/>
          <p:nvPr/>
        </p:nvSpPr>
        <p:spPr>
          <a:xfrm>
            <a:off x="387930" y="3539845"/>
            <a:ext cx="8382000" cy="879755"/>
          </a:xfrm>
          <a:prstGeom prst="flowChartAlternateProcess">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latin typeface="NikoshBAN" pitchFamily="2" charset="0"/>
                <a:cs typeface="NikoshBAN" pitchFamily="2" charset="0"/>
              </a:rPr>
              <a:t>ভুমিকম্পের কারণ কী কী তা খাতায় লিখ।</a:t>
            </a:r>
            <a:endParaRPr lang="en-US" sz="3600" dirty="0">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ppt_w</p:attrName>
                                        </p:attrNameLst>
                                      </p:cBhvr>
                                      <p:tavLst>
                                        <p:tav tm="0">
                                          <p:val>
                                            <p:fltVal val="0"/>
                                          </p:val>
                                        </p:tav>
                                        <p:tav tm="100000">
                                          <p:val>
                                            <p:strVal val="#ppt_w"/>
                                          </p:val>
                                        </p:tav>
                                      </p:tavLst>
                                    </p:anim>
                                    <p:anim calcmode="lin" valueType="num">
                                      <p:cBhvr>
                                        <p:cTn id="8" dur="2000" fill="hold"/>
                                        <p:tgtEl>
                                          <p:spTgt spid="2"/>
                                        </p:tgtEl>
                                        <p:attrNameLst>
                                          <p:attrName>ppt_h</p:attrName>
                                        </p:attrNameLst>
                                      </p:cBhvr>
                                      <p:tavLst>
                                        <p:tav tm="0">
                                          <p:val>
                                            <p:fltVal val="0"/>
                                          </p:val>
                                        </p:tav>
                                        <p:tav tm="100000">
                                          <p:val>
                                            <p:strVal val="#ppt_h"/>
                                          </p:val>
                                        </p:tav>
                                      </p:tavLst>
                                    </p:anim>
                                    <p:anim calcmode="lin" valueType="num">
                                      <p:cBhvr>
                                        <p:cTn id="9" dur="2000" fill="hold"/>
                                        <p:tgtEl>
                                          <p:spTgt spid="2"/>
                                        </p:tgtEl>
                                        <p:attrNameLst>
                                          <p:attrName>style.rotation</p:attrName>
                                        </p:attrNameLst>
                                      </p:cBhvr>
                                      <p:tavLst>
                                        <p:tav tm="0">
                                          <p:val>
                                            <p:fltVal val="90"/>
                                          </p:val>
                                        </p:tav>
                                        <p:tav tm="100000">
                                          <p:val>
                                            <p:fltVal val="0"/>
                                          </p:val>
                                        </p:tav>
                                      </p:tavLst>
                                    </p:anim>
                                    <p:animEffect transition="in" filter="fade">
                                      <p:cBhvr>
                                        <p:cTn id="10" dur="2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3" presetClass="entr" presetSubtype="16"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2000" fill="hold"/>
                                        <p:tgtEl>
                                          <p:spTgt spid="3"/>
                                        </p:tgtEl>
                                        <p:attrNameLst>
                                          <p:attrName>ppt_w</p:attrName>
                                        </p:attrNameLst>
                                      </p:cBhvr>
                                      <p:tavLst>
                                        <p:tav tm="0">
                                          <p:val>
                                            <p:fltVal val="0"/>
                                          </p:val>
                                        </p:tav>
                                        <p:tav tm="100000">
                                          <p:val>
                                            <p:strVal val="#ppt_w"/>
                                          </p:val>
                                        </p:tav>
                                      </p:tavLst>
                                    </p:anim>
                                    <p:anim calcmode="lin" valueType="num">
                                      <p:cBhvr>
                                        <p:cTn id="16" dur="2000" fill="hold"/>
                                        <p:tgtEl>
                                          <p:spTgt spid="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533401"/>
            <a:ext cx="8077200" cy="2846933"/>
          </a:xfrm>
          <a:prstGeom prst="rect">
            <a:avLst/>
          </a:prstGeom>
        </p:spPr>
        <p:txBody>
          <a:bodyPr wrap="square">
            <a:spAutoFit/>
          </a:bodyPr>
          <a:lstStyle/>
          <a:p>
            <a:pPr algn="ctr"/>
            <a:r>
              <a:rPr lang="en-US" sz="11500" b="1" dirty="0" smtClean="0">
                <a:solidFill>
                  <a:srgbClr val="FF0000"/>
                </a:solidFill>
                <a:latin typeface="NikoshBAN" pitchFamily="2" charset="0"/>
                <a:cs typeface="NikoshBAN" pitchFamily="2" charset="0"/>
              </a:rPr>
              <a:t>দলগত কাজ</a:t>
            </a:r>
          </a:p>
          <a:p>
            <a:pPr algn="ctr"/>
            <a:r>
              <a:rPr lang="en-US" sz="4000" b="1" dirty="0" smtClean="0">
                <a:latin typeface="NikoshBAN" pitchFamily="2" charset="0"/>
                <a:cs typeface="NikoshBAN" pitchFamily="2" charset="0"/>
              </a:rPr>
              <a:t>সময়- ০৫ মিনিট</a:t>
            </a:r>
          </a:p>
          <a:p>
            <a:pPr algn="ctr"/>
            <a:endParaRPr lang="en-US" sz="2400" b="1" dirty="0" smtClean="0">
              <a:latin typeface="NikoshBAN" pitchFamily="2" charset="0"/>
              <a:cs typeface="NikoshBAN" pitchFamily="2" charset="0"/>
            </a:endParaRPr>
          </a:p>
        </p:txBody>
      </p:sp>
      <p:sp>
        <p:nvSpPr>
          <p:cNvPr id="3" name="Flowchart: Alternate Process 2"/>
          <p:cNvSpPr/>
          <p:nvPr/>
        </p:nvSpPr>
        <p:spPr>
          <a:xfrm>
            <a:off x="297870" y="3920845"/>
            <a:ext cx="8541330" cy="1032155"/>
          </a:xfrm>
          <a:prstGeom prst="flowChartAlternateProcess">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smtClean="0">
                <a:latin typeface="NikoshBAN" pitchFamily="2" charset="0"/>
                <a:cs typeface="NikoshBAN" pitchFamily="2" charset="0"/>
              </a:rPr>
              <a:t>ভূমিকম্পের পরিমাপ সম্পর্কে যা জান লিখ।</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ppt_w</p:attrName>
                                        </p:attrNameLst>
                                      </p:cBhvr>
                                      <p:tavLst>
                                        <p:tav tm="0">
                                          <p:val>
                                            <p:fltVal val="0"/>
                                          </p:val>
                                        </p:tav>
                                        <p:tav tm="100000">
                                          <p:val>
                                            <p:strVal val="#ppt_w"/>
                                          </p:val>
                                        </p:tav>
                                      </p:tavLst>
                                    </p:anim>
                                    <p:anim calcmode="lin" valueType="num">
                                      <p:cBhvr>
                                        <p:cTn id="8" dur="2000" fill="hold"/>
                                        <p:tgtEl>
                                          <p:spTgt spid="2"/>
                                        </p:tgtEl>
                                        <p:attrNameLst>
                                          <p:attrName>ppt_h</p:attrName>
                                        </p:attrNameLst>
                                      </p:cBhvr>
                                      <p:tavLst>
                                        <p:tav tm="0">
                                          <p:val>
                                            <p:fltVal val="0"/>
                                          </p:val>
                                        </p:tav>
                                        <p:tav tm="100000">
                                          <p:val>
                                            <p:strVal val="#ppt_h"/>
                                          </p:val>
                                        </p:tav>
                                      </p:tavLst>
                                    </p:anim>
                                    <p:anim calcmode="lin" valueType="num">
                                      <p:cBhvr>
                                        <p:cTn id="9" dur="2000" fill="hold"/>
                                        <p:tgtEl>
                                          <p:spTgt spid="2"/>
                                        </p:tgtEl>
                                        <p:attrNameLst>
                                          <p:attrName>style.rotation</p:attrName>
                                        </p:attrNameLst>
                                      </p:cBhvr>
                                      <p:tavLst>
                                        <p:tav tm="0">
                                          <p:val>
                                            <p:fltVal val="90"/>
                                          </p:val>
                                        </p:tav>
                                        <p:tav tm="100000">
                                          <p:val>
                                            <p:fltVal val="0"/>
                                          </p:val>
                                        </p:tav>
                                      </p:tavLst>
                                    </p:anim>
                                    <p:animEffect transition="in" filter="fade">
                                      <p:cBhvr>
                                        <p:cTn id="10" dur="2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3" presetClass="entr" presetSubtype="16"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2000" fill="hold"/>
                                        <p:tgtEl>
                                          <p:spTgt spid="3"/>
                                        </p:tgtEl>
                                        <p:attrNameLst>
                                          <p:attrName>ppt_w</p:attrName>
                                        </p:attrNameLst>
                                      </p:cBhvr>
                                      <p:tavLst>
                                        <p:tav tm="0">
                                          <p:val>
                                            <p:fltVal val="0"/>
                                          </p:val>
                                        </p:tav>
                                        <p:tav tm="100000">
                                          <p:val>
                                            <p:strVal val="#ppt_w"/>
                                          </p:val>
                                        </p:tav>
                                      </p:tavLst>
                                    </p:anim>
                                    <p:anim calcmode="lin" valueType="num">
                                      <p:cBhvr>
                                        <p:cTn id="16" dur="2000" fill="hold"/>
                                        <p:tgtEl>
                                          <p:spTgt spid="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20766"/>
            <a:ext cx="8077200" cy="2231380"/>
          </a:xfrm>
          <a:prstGeom prst="rect">
            <a:avLst/>
          </a:prstGeom>
        </p:spPr>
        <p:txBody>
          <a:bodyPr wrap="square">
            <a:spAutoFit/>
          </a:bodyPr>
          <a:lstStyle/>
          <a:p>
            <a:pPr algn="ctr"/>
            <a:r>
              <a:rPr lang="en-US" sz="11500" b="1" dirty="0" smtClean="0">
                <a:solidFill>
                  <a:srgbClr val="FF0000"/>
                </a:solidFill>
                <a:latin typeface="NikoshBAN" pitchFamily="2" charset="0"/>
                <a:cs typeface="NikoshBAN" pitchFamily="2" charset="0"/>
              </a:rPr>
              <a:t>মূল্যায়ন</a:t>
            </a:r>
          </a:p>
          <a:p>
            <a:pPr algn="ctr"/>
            <a:endParaRPr lang="en-US" sz="2400" b="1" dirty="0" smtClean="0">
              <a:latin typeface="NikoshBAN" pitchFamily="2" charset="0"/>
              <a:cs typeface="NikoshBAN" pitchFamily="2" charset="0"/>
            </a:endParaRPr>
          </a:p>
        </p:txBody>
      </p:sp>
      <p:sp>
        <p:nvSpPr>
          <p:cNvPr id="3" name="Flowchart: Alternate Process 2"/>
          <p:cNvSpPr/>
          <p:nvPr/>
        </p:nvSpPr>
        <p:spPr>
          <a:xfrm>
            <a:off x="304800" y="2154375"/>
            <a:ext cx="8541330" cy="609600"/>
          </a:xfrm>
          <a:prstGeom prst="flowChartAlternateProcess">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Wingdings" pitchFamily="2" charset="2"/>
              <a:buChar char="v"/>
            </a:pPr>
            <a:r>
              <a:rPr lang="en-US" sz="4400" b="1" dirty="0" smtClean="0">
                <a:solidFill>
                  <a:schemeClr val="tx1"/>
                </a:solidFill>
                <a:latin typeface="NikoshBAN" pitchFamily="2" charset="0"/>
                <a:cs typeface="NikoshBAN" pitchFamily="2" charset="0"/>
              </a:rPr>
              <a:t>   আগ্নেয়গিরি কী ?</a:t>
            </a:r>
          </a:p>
        </p:txBody>
      </p:sp>
      <p:sp>
        <p:nvSpPr>
          <p:cNvPr id="4" name="Flowchart: Alternate Process 3"/>
          <p:cNvSpPr/>
          <p:nvPr/>
        </p:nvSpPr>
        <p:spPr>
          <a:xfrm>
            <a:off x="304800" y="3082630"/>
            <a:ext cx="8541330" cy="609600"/>
          </a:xfrm>
          <a:prstGeom prst="flowChartAlternateProcess">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Wingdings" pitchFamily="2" charset="2"/>
              <a:buChar char="v"/>
            </a:pPr>
            <a:r>
              <a:rPr lang="en-US" sz="4400" b="1" dirty="0" smtClean="0">
                <a:solidFill>
                  <a:schemeClr val="tx1"/>
                </a:solidFill>
                <a:latin typeface="NikoshBAN" pitchFamily="2" charset="0"/>
                <a:cs typeface="NikoshBAN" pitchFamily="2" charset="0"/>
              </a:rPr>
              <a:t>   আগ্নেয়গিরির অগ্নুৎপাতের কারণ কী কী ?</a:t>
            </a:r>
          </a:p>
        </p:txBody>
      </p:sp>
      <p:sp>
        <p:nvSpPr>
          <p:cNvPr id="7" name="Flowchart: Alternate Process 6"/>
          <p:cNvSpPr/>
          <p:nvPr/>
        </p:nvSpPr>
        <p:spPr>
          <a:xfrm>
            <a:off x="304800" y="3962400"/>
            <a:ext cx="8541330" cy="609600"/>
          </a:xfrm>
          <a:prstGeom prst="flowChartAlternateProcess">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Wingdings" pitchFamily="2" charset="2"/>
              <a:buChar char="v"/>
            </a:pPr>
            <a:r>
              <a:rPr lang="en-US" sz="4400" b="1" dirty="0" smtClean="0">
                <a:solidFill>
                  <a:schemeClr val="tx1"/>
                </a:solidFill>
                <a:latin typeface="NikoshBAN" pitchFamily="2" charset="0"/>
                <a:cs typeface="NikoshBAN" pitchFamily="2" charset="0"/>
              </a:rPr>
              <a:t>   লাভা কী ?</a:t>
            </a:r>
          </a:p>
        </p:txBody>
      </p:sp>
      <p:sp>
        <p:nvSpPr>
          <p:cNvPr id="8" name="Flowchart: Alternate Process 7"/>
          <p:cNvSpPr/>
          <p:nvPr/>
        </p:nvSpPr>
        <p:spPr>
          <a:xfrm>
            <a:off x="304800" y="4876800"/>
            <a:ext cx="8541330" cy="609600"/>
          </a:xfrm>
          <a:prstGeom prst="flowChartAlternateProcess">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Wingdings" pitchFamily="2" charset="2"/>
              <a:buChar char="v"/>
            </a:pPr>
            <a:r>
              <a:rPr lang="en-US" sz="4400" b="1" dirty="0" smtClean="0">
                <a:solidFill>
                  <a:schemeClr val="tx1"/>
                </a:solidFill>
                <a:latin typeface="NikoshBAN" pitchFamily="2" charset="0"/>
                <a:cs typeface="NikoshBAN" pitchFamily="2" charset="0"/>
              </a:rPr>
              <a:t>   ভূমিকম্প কী ?</a:t>
            </a:r>
          </a:p>
        </p:txBody>
      </p:sp>
      <p:sp>
        <p:nvSpPr>
          <p:cNvPr id="9" name="Flowchart: Alternate Process 8"/>
          <p:cNvSpPr/>
          <p:nvPr/>
        </p:nvSpPr>
        <p:spPr>
          <a:xfrm>
            <a:off x="304800" y="5715000"/>
            <a:ext cx="8541330" cy="609600"/>
          </a:xfrm>
          <a:prstGeom prst="flowChartAlternateProcess">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Wingdings" pitchFamily="2" charset="2"/>
              <a:buChar char="v"/>
            </a:pPr>
            <a:r>
              <a:rPr lang="en-US" sz="4400" b="1" dirty="0" smtClean="0">
                <a:solidFill>
                  <a:schemeClr val="tx1"/>
                </a:solidFill>
                <a:latin typeface="NikoshBAN" pitchFamily="2" charset="0"/>
                <a:cs typeface="NikoshBAN" pitchFamily="2" charset="0"/>
              </a:rPr>
              <a:t>   ভূমিকম্প কেন হয়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ppt_w</p:attrName>
                                        </p:attrNameLst>
                                      </p:cBhvr>
                                      <p:tavLst>
                                        <p:tav tm="0">
                                          <p:val>
                                            <p:fltVal val="0"/>
                                          </p:val>
                                        </p:tav>
                                        <p:tav tm="100000">
                                          <p:val>
                                            <p:strVal val="#ppt_w"/>
                                          </p:val>
                                        </p:tav>
                                      </p:tavLst>
                                    </p:anim>
                                    <p:anim calcmode="lin" valueType="num">
                                      <p:cBhvr>
                                        <p:cTn id="8" dur="2000" fill="hold"/>
                                        <p:tgtEl>
                                          <p:spTgt spid="2"/>
                                        </p:tgtEl>
                                        <p:attrNameLst>
                                          <p:attrName>ppt_h</p:attrName>
                                        </p:attrNameLst>
                                      </p:cBhvr>
                                      <p:tavLst>
                                        <p:tav tm="0">
                                          <p:val>
                                            <p:fltVal val="0"/>
                                          </p:val>
                                        </p:tav>
                                        <p:tav tm="100000">
                                          <p:val>
                                            <p:strVal val="#ppt_h"/>
                                          </p:val>
                                        </p:tav>
                                      </p:tavLst>
                                    </p:anim>
                                    <p:anim calcmode="lin" valueType="num">
                                      <p:cBhvr>
                                        <p:cTn id="9" dur="2000" fill="hold"/>
                                        <p:tgtEl>
                                          <p:spTgt spid="2"/>
                                        </p:tgtEl>
                                        <p:attrNameLst>
                                          <p:attrName>style.rotation</p:attrName>
                                        </p:attrNameLst>
                                      </p:cBhvr>
                                      <p:tavLst>
                                        <p:tav tm="0">
                                          <p:val>
                                            <p:fltVal val="90"/>
                                          </p:val>
                                        </p:tav>
                                        <p:tav tm="100000">
                                          <p:val>
                                            <p:fltVal val="0"/>
                                          </p:val>
                                        </p:tav>
                                      </p:tavLst>
                                    </p:anim>
                                    <p:animEffect transition="in" filter="fade">
                                      <p:cBhvr>
                                        <p:cTn id="10" dur="2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3" presetClass="entr" presetSubtype="16"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2000" fill="hold"/>
                                        <p:tgtEl>
                                          <p:spTgt spid="3"/>
                                        </p:tgtEl>
                                        <p:attrNameLst>
                                          <p:attrName>ppt_w</p:attrName>
                                        </p:attrNameLst>
                                      </p:cBhvr>
                                      <p:tavLst>
                                        <p:tav tm="0">
                                          <p:val>
                                            <p:fltVal val="0"/>
                                          </p:val>
                                        </p:tav>
                                        <p:tav tm="100000">
                                          <p:val>
                                            <p:strVal val="#ppt_w"/>
                                          </p:val>
                                        </p:tav>
                                      </p:tavLst>
                                    </p:anim>
                                    <p:anim calcmode="lin" valueType="num">
                                      <p:cBhvr>
                                        <p:cTn id="16" dur="2000" fill="hold"/>
                                        <p:tgtEl>
                                          <p:spTgt spid="3"/>
                                        </p:tgtEl>
                                        <p:attrNameLst>
                                          <p:attrName>ppt_h</p:attrName>
                                        </p:attrNameLst>
                                      </p:cBhvr>
                                      <p:tavLst>
                                        <p:tav tm="0">
                                          <p:val>
                                            <p:fltVal val="0"/>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23" presetClass="entr" presetSubtype="16"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2000" fill="hold"/>
                                        <p:tgtEl>
                                          <p:spTgt spid="4"/>
                                        </p:tgtEl>
                                        <p:attrNameLst>
                                          <p:attrName>ppt_w</p:attrName>
                                        </p:attrNameLst>
                                      </p:cBhvr>
                                      <p:tavLst>
                                        <p:tav tm="0">
                                          <p:val>
                                            <p:fltVal val="0"/>
                                          </p:val>
                                        </p:tav>
                                        <p:tav tm="100000">
                                          <p:val>
                                            <p:strVal val="#ppt_w"/>
                                          </p:val>
                                        </p:tav>
                                      </p:tavLst>
                                    </p:anim>
                                    <p:anim calcmode="lin" valueType="num">
                                      <p:cBhvr>
                                        <p:cTn id="22" dur="2000" fill="hold"/>
                                        <p:tgtEl>
                                          <p:spTgt spid="4"/>
                                        </p:tgtEl>
                                        <p:attrNameLst>
                                          <p:attrName>ppt_h</p:attrName>
                                        </p:attrNameLst>
                                      </p:cBhvr>
                                      <p:tavLst>
                                        <p:tav tm="0">
                                          <p:val>
                                            <p:fltVal val="0"/>
                                          </p:val>
                                        </p:tav>
                                        <p:tav tm="100000">
                                          <p:val>
                                            <p:strVal val="#ppt_h"/>
                                          </p:val>
                                        </p:tav>
                                      </p:tavLst>
                                    </p:anim>
                                  </p:childTnLst>
                                </p:cTn>
                              </p:par>
                            </p:childTnLst>
                          </p:cTn>
                        </p:par>
                      </p:childTnLst>
                    </p:cTn>
                  </p:par>
                  <p:par>
                    <p:cTn id="23" fill="hold">
                      <p:stCondLst>
                        <p:cond delay="indefinite"/>
                      </p:stCondLst>
                      <p:childTnLst>
                        <p:par>
                          <p:cTn id="24" fill="hold">
                            <p:stCondLst>
                              <p:cond delay="0"/>
                            </p:stCondLst>
                            <p:childTnLst>
                              <p:par>
                                <p:cTn id="25" presetID="23" presetClass="entr" presetSubtype="16"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2000" fill="hold"/>
                                        <p:tgtEl>
                                          <p:spTgt spid="7"/>
                                        </p:tgtEl>
                                        <p:attrNameLst>
                                          <p:attrName>ppt_w</p:attrName>
                                        </p:attrNameLst>
                                      </p:cBhvr>
                                      <p:tavLst>
                                        <p:tav tm="0">
                                          <p:val>
                                            <p:fltVal val="0"/>
                                          </p:val>
                                        </p:tav>
                                        <p:tav tm="100000">
                                          <p:val>
                                            <p:strVal val="#ppt_w"/>
                                          </p:val>
                                        </p:tav>
                                      </p:tavLst>
                                    </p:anim>
                                    <p:anim calcmode="lin" valueType="num">
                                      <p:cBhvr>
                                        <p:cTn id="28" dur="2000" fill="hold"/>
                                        <p:tgtEl>
                                          <p:spTgt spid="7"/>
                                        </p:tgtEl>
                                        <p:attrNameLst>
                                          <p:attrName>ppt_h</p:attrName>
                                        </p:attrNameLst>
                                      </p:cBhvr>
                                      <p:tavLst>
                                        <p:tav tm="0">
                                          <p:val>
                                            <p:fltVal val="0"/>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23" presetClass="entr" presetSubtype="16"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2000" fill="hold"/>
                                        <p:tgtEl>
                                          <p:spTgt spid="8"/>
                                        </p:tgtEl>
                                        <p:attrNameLst>
                                          <p:attrName>ppt_w</p:attrName>
                                        </p:attrNameLst>
                                      </p:cBhvr>
                                      <p:tavLst>
                                        <p:tav tm="0">
                                          <p:val>
                                            <p:fltVal val="0"/>
                                          </p:val>
                                        </p:tav>
                                        <p:tav tm="100000">
                                          <p:val>
                                            <p:strVal val="#ppt_w"/>
                                          </p:val>
                                        </p:tav>
                                      </p:tavLst>
                                    </p:anim>
                                    <p:anim calcmode="lin" valueType="num">
                                      <p:cBhvr>
                                        <p:cTn id="34" dur="2000" fill="hold"/>
                                        <p:tgtEl>
                                          <p:spTgt spid="8"/>
                                        </p:tgtEl>
                                        <p:attrNameLst>
                                          <p:attrName>ppt_h</p:attrName>
                                        </p:attrNameLst>
                                      </p:cBhvr>
                                      <p:tavLst>
                                        <p:tav tm="0">
                                          <p:val>
                                            <p:fltVal val="0"/>
                                          </p:val>
                                        </p:tav>
                                        <p:tav tm="100000">
                                          <p:val>
                                            <p:strVal val="#ppt_h"/>
                                          </p:val>
                                        </p:tav>
                                      </p:tavLst>
                                    </p:anim>
                                  </p:childTnLst>
                                </p:cTn>
                              </p:par>
                            </p:childTnLst>
                          </p:cTn>
                        </p:par>
                      </p:childTnLst>
                    </p:cTn>
                  </p:par>
                  <p:par>
                    <p:cTn id="35" fill="hold">
                      <p:stCondLst>
                        <p:cond delay="indefinite"/>
                      </p:stCondLst>
                      <p:childTnLst>
                        <p:par>
                          <p:cTn id="36" fill="hold">
                            <p:stCondLst>
                              <p:cond delay="0"/>
                            </p:stCondLst>
                            <p:childTnLst>
                              <p:par>
                                <p:cTn id="37" presetID="23" presetClass="entr" presetSubtype="16"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2000" fill="hold"/>
                                        <p:tgtEl>
                                          <p:spTgt spid="9"/>
                                        </p:tgtEl>
                                        <p:attrNameLst>
                                          <p:attrName>ppt_w</p:attrName>
                                        </p:attrNameLst>
                                      </p:cBhvr>
                                      <p:tavLst>
                                        <p:tav tm="0">
                                          <p:val>
                                            <p:fltVal val="0"/>
                                          </p:val>
                                        </p:tav>
                                        <p:tav tm="100000">
                                          <p:val>
                                            <p:strVal val="#ppt_w"/>
                                          </p:val>
                                        </p:tav>
                                      </p:tavLst>
                                    </p:anim>
                                    <p:anim calcmode="lin" valueType="num">
                                      <p:cBhvr>
                                        <p:cTn id="40" dur="2000" fill="hold"/>
                                        <p:tgtEl>
                                          <p:spTgt spid="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7" grpId="0" animBg="1"/>
      <p:bldP spid="8" grpId="0" animBg="1"/>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533401"/>
            <a:ext cx="8077200" cy="2231380"/>
          </a:xfrm>
          <a:prstGeom prst="rect">
            <a:avLst/>
          </a:prstGeom>
        </p:spPr>
        <p:txBody>
          <a:bodyPr wrap="square">
            <a:spAutoFit/>
          </a:bodyPr>
          <a:lstStyle/>
          <a:p>
            <a:pPr algn="ctr"/>
            <a:r>
              <a:rPr lang="en-US" sz="11500" b="1" dirty="0" smtClean="0">
                <a:solidFill>
                  <a:srgbClr val="FF0000"/>
                </a:solidFill>
                <a:latin typeface="NikoshBAN" pitchFamily="2" charset="0"/>
                <a:cs typeface="NikoshBAN" pitchFamily="2" charset="0"/>
              </a:rPr>
              <a:t>বাড়ীর কাজ</a:t>
            </a:r>
          </a:p>
          <a:p>
            <a:pPr algn="ctr"/>
            <a:endParaRPr lang="en-US" sz="2400" b="1" dirty="0" smtClean="0">
              <a:latin typeface="NikoshBAN" pitchFamily="2" charset="0"/>
              <a:cs typeface="NikoshBAN" pitchFamily="2" charset="0"/>
            </a:endParaRPr>
          </a:p>
        </p:txBody>
      </p:sp>
      <p:sp>
        <p:nvSpPr>
          <p:cNvPr id="3" name="Flowchart: Alternate Process 2"/>
          <p:cNvSpPr/>
          <p:nvPr/>
        </p:nvSpPr>
        <p:spPr>
          <a:xfrm>
            <a:off x="381000" y="3429000"/>
            <a:ext cx="8541330" cy="1828800"/>
          </a:xfrm>
          <a:prstGeom prst="flowChartAlternateProcess">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smtClean="0">
                <a:latin typeface="NikoshBAN" pitchFamily="2" charset="0"/>
                <a:cs typeface="NikoshBAN" pitchFamily="2" charset="0"/>
              </a:rPr>
              <a:t>ভূমিকম্পের সময় সতর্কতামূলক কী কী পদক্ষেপ গ্রহণ করতে হবে তা লিখে আনতে হবে।</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ppt_w</p:attrName>
                                        </p:attrNameLst>
                                      </p:cBhvr>
                                      <p:tavLst>
                                        <p:tav tm="0">
                                          <p:val>
                                            <p:fltVal val="0"/>
                                          </p:val>
                                        </p:tav>
                                        <p:tav tm="100000">
                                          <p:val>
                                            <p:strVal val="#ppt_w"/>
                                          </p:val>
                                        </p:tav>
                                      </p:tavLst>
                                    </p:anim>
                                    <p:anim calcmode="lin" valueType="num">
                                      <p:cBhvr>
                                        <p:cTn id="8" dur="2000" fill="hold"/>
                                        <p:tgtEl>
                                          <p:spTgt spid="2"/>
                                        </p:tgtEl>
                                        <p:attrNameLst>
                                          <p:attrName>ppt_h</p:attrName>
                                        </p:attrNameLst>
                                      </p:cBhvr>
                                      <p:tavLst>
                                        <p:tav tm="0">
                                          <p:val>
                                            <p:fltVal val="0"/>
                                          </p:val>
                                        </p:tav>
                                        <p:tav tm="100000">
                                          <p:val>
                                            <p:strVal val="#ppt_h"/>
                                          </p:val>
                                        </p:tav>
                                      </p:tavLst>
                                    </p:anim>
                                    <p:anim calcmode="lin" valueType="num">
                                      <p:cBhvr>
                                        <p:cTn id="9" dur="2000" fill="hold"/>
                                        <p:tgtEl>
                                          <p:spTgt spid="2"/>
                                        </p:tgtEl>
                                        <p:attrNameLst>
                                          <p:attrName>style.rotation</p:attrName>
                                        </p:attrNameLst>
                                      </p:cBhvr>
                                      <p:tavLst>
                                        <p:tav tm="0">
                                          <p:val>
                                            <p:fltVal val="90"/>
                                          </p:val>
                                        </p:tav>
                                        <p:tav tm="100000">
                                          <p:val>
                                            <p:fltVal val="0"/>
                                          </p:val>
                                        </p:tav>
                                      </p:tavLst>
                                    </p:anim>
                                    <p:animEffect transition="in" filter="fade">
                                      <p:cBhvr>
                                        <p:cTn id="10" dur="2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3" presetClass="entr" presetSubtype="16"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2000" fill="hold"/>
                                        <p:tgtEl>
                                          <p:spTgt spid="3"/>
                                        </p:tgtEl>
                                        <p:attrNameLst>
                                          <p:attrName>ppt_w</p:attrName>
                                        </p:attrNameLst>
                                      </p:cBhvr>
                                      <p:tavLst>
                                        <p:tav tm="0">
                                          <p:val>
                                            <p:fltVal val="0"/>
                                          </p:val>
                                        </p:tav>
                                        <p:tav tm="100000">
                                          <p:val>
                                            <p:strVal val="#ppt_w"/>
                                          </p:val>
                                        </p:tav>
                                      </p:tavLst>
                                    </p:anim>
                                    <p:anim calcmode="lin" valueType="num">
                                      <p:cBhvr>
                                        <p:cTn id="16" dur="2000" fill="hold"/>
                                        <p:tgtEl>
                                          <p:spTgt spid="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esert.jpg"/>
          <p:cNvPicPr>
            <a:picLocks noChangeAspect="1"/>
          </p:cNvPicPr>
          <p:nvPr/>
        </p:nvPicPr>
        <p:blipFill>
          <a:blip r:embed="rId2"/>
          <a:stretch>
            <a:fillRect/>
          </a:stretch>
        </p:blipFill>
        <p:spPr>
          <a:xfrm>
            <a:off x="0" y="0"/>
            <a:ext cx="9144000" cy="6858000"/>
          </a:xfrm>
          <a:prstGeom prst="rect">
            <a:avLst/>
          </a:prstGeom>
        </p:spPr>
      </p:pic>
      <p:sp>
        <p:nvSpPr>
          <p:cNvPr id="4" name="Rectangle 3"/>
          <p:cNvSpPr/>
          <p:nvPr/>
        </p:nvSpPr>
        <p:spPr>
          <a:xfrm>
            <a:off x="109536" y="1147760"/>
            <a:ext cx="8686800" cy="4878259"/>
          </a:xfrm>
          <a:prstGeom prst="rect">
            <a:avLst/>
          </a:prstGeom>
        </p:spPr>
        <p:txBody>
          <a:bodyPr wrap="square">
            <a:spAutoFit/>
          </a:bodyPr>
          <a:lstStyle/>
          <a:p>
            <a:pPr algn="ctr"/>
            <a:r>
              <a:rPr lang="en-US" sz="28700" b="1" dirty="0" smtClean="0">
                <a:solidFill>
                  <a:srgbClr val="00B050"/>
                </a:solidFill>
                <a:effectLst>
                  <a:outerShdw blurRad="38100" dist="38100" dir="2700000" algn="tl">
                    <a:srgbClr val="000000">
                      <a:alpha val="43137"/>
                    </a:srgbClr>
                  </a:outerShdw>
                </a:effectLst>
                <a:latin typeface="NikoshBAN" pitchFamily="2" charset="0"/>
                <a:cs typeface="NikoshBAN" pitchFamily="2" charset="0"/>
              </a:rPr>
              <a:t>ধন্যবাদ</a:t>
            </a:r>
          </a:p>
          <a:p>
            <a:pPr algn="ctr"/>
            <a:endParaRPr lang="en-US" sz="2400" b="1" dirty="0" smtClean="0">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0" fill="hold"/>
                                        <p:tgtEl>
                                          <p:spTgt spid="4">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0" fill="hold"/>
                                        <p:tgtEl>
                                          <p:spTgt spid="4">
                                            <p:txEl>
                                              <p:pRg st="0" end="0"/>
                                            </p:txEl>
                                          </p:spTgt>
                                        </p:tgtEl>
                                        <p:attrNameLst>
                                          <p:attrName>ppt_y</p:attrName>
                                        </p:attrNameLst>
                                      </p:cBhvr>
                                      <p:tavLst>
                                        <p:tav tm="0">
                                          <p:val>
                                            <p:strVal val="#ppt_y"/>
                                          </p:val>
                                        </p:tav>
                                        <p:tav tm="100000">
                                          <p:val>
                                            <p:strVal val="#ppt_y"/>
                                          </p:val>
                                        </p:tav>
                                      </p:tavLst>
                                    </p:anim>
                                    <p:anim calcmode="lin" valueType="num">
                                      <p:cBhvr>
                                        <p:cTn id="9" dur="5000" fill="hold"/>
                                        <p:tgtEl>
                                          <p:spTgt spid="4">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0" fill="hold"/>
                                        <p:tgtEl>
                                          <p:spTgt spid="4">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0" tmFilter="0,0; .5, 1; 1, 1"/>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754</TotalTime>
  <Words>663</Words>
  <Application>Microsoft Office PowerPoint</Application>
  <PresentationFormat>On-screen Show (4:3)</PresentationFormat>
  <Paragraphs>98</Paragraphs>
  <Slides>20</Slides>
  <Notes>2</Notes>
  <HiddenSlides>0</HiddenSlides>
  <MMClips>1</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Slide 1</vt:lpstr>
      <vt:lpstr>Slide 2</vt:lpstr>
      <vt:lpstr>Slide 3</vt:lpstr>
      <vt:lpstr>Slide 4</vt:lpstr>
      <vt:lpstr>Slide 5</vt:lpstr>
      <vt:lpstr>Slide 6</vt:lpstr>
      <vt:lpstr>আগ্নেয়গিরির ভিডিও চিত্র</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 A.M.High School</dc:creator>
  <cp:lastModifiedBy>K. A.M.High School</cp:lastModifiedBy>
  <cp:revision>116</cp:revision>
  <dcterms:created xsi:type="dcterms:W3CDTF">2013-03-19T04:37:29Z</dcterms:created>
  <dcterms:modified xsi:type="dcterms:W3CDTF">2013-05-15T15:59:55Z</dcterms:modified>
</cp:coreProperties>
</file>